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8" r:id="rId10"/>
    <p:sldId id="264" r:id="rId11"/>
    <p:sldId id="265" r:id="rId12"/>
    <p:sldId id="266" r:id="rId13"/>
    <p:sldId id="267" r:id="rId14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25" d="100"/>
          <a:sy n="125" d="100"/>
        </p:scale>
        <p:origin x="618" y="9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763" y="3424237"/>
            <a:ext cx="2219325" cy="3434079"/>
          </a:xfrm>
          <a:custGeom>
            <a:avLst/>
            <a:gdLst/>
            <a:ahLst/>
            <a:cxnLst/>
            <a:rect l="l" t="t" r="r" b="b"/>
            <a:pathLst>
              <a:path w="2219325" h="3434079">
                <a:moveTo>
                  <a:pt x="2219325" y="0"/>
                </a:moveTo>
                <a:lnTo>
                  <a:pt x="0" y="0"/>
                </a:lnTo>
                <a:lnTo>
                  <a:pt x="0" y="3433762"/>
                </a:lnTo>
                <a:lnTo>
                  <a:pt x="2219325" y="3433762"/>
                </a:lnTo>
                <a:lnTo>
                  <a:pt x="2219325" y="0"/>
                </a:lnTo>
                <a:close/>
              </a:path>
            </a:pathLst>
          </a:custGeom>
          <a:solidFill>
            <a:srgbClr val="4040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4763" y="3424237"/>
            <a:ext cx="2219325" cy="3434079"/>
          </a:xfrm>
          <a:custGeom>
            <a:avLst/>
            <a:gdLst/>
            <a:ahLst/>
            <a:cxnLst/>
            <a:rect l="l" t="t" r="r" b="b"/>
            <a:pathLst>
              <a:path w="2219325" h="3434079">
                <a:moveTo>
                  <a:pt x="2219325" y="3433762"/>
                </a:moveTo>
                <a:lnTo>
                  <a:pt x="2219325" y="0"/>
                </a:lnTo>
                <a:lnTo>
                  <a:pt x="0" y="0"/>
                </a:lnTo>
                <a:lnTo>
                  <a:pt x="0" y="3433762"/>
                </a:lnTo>
              </a:path>
            </a:pathLst>
          </a:custGeom>
          <a:ln w="12700">
            <a:solidFill>
              <a:srgbClr val="172C5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983469" y="947674"/>
            <a:ext cx="2108834" cy="14909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12/6/2025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12/6/2025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763" y="14350"/>
            <a:ext cx="12187555" cy="3419475"/>
          </a:xfrm>
          <a:custGeom>
            <a:avLst/>
            <a:gdLst/>
            <a:ahLst/>
            <a:cxnLst/>
            <a:rect l="l" t="t" r="r" b="b"/>
            <a:pathLst>
              <a:path w="12187555" h="3419475">
                <a:moveTo>
                  <a:pt x="12187236" y="0"/>
                </a:moveTo>
                <a:lnTo>
                  <a:pt x="0" y="0"/>
                </a:lnTo>
                <a:lnTo>
                  <a:pt x="0" y="3419475"/>
                </a:lnTo>
                <a:lnTo>
                  <a:pt x="12187236" y="3419475"/>
                </a:lnTo>
                <a:lnTo>
                  <a:pt x="12187236" y="0"/>
                </a:lnTo>
                <a:close/>
              </a:path>
            </a:pathLst>
          </a:custGeom>
          <a:solidFill>
            <a:srgbClr val="4890E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4763" y="14350"/>
            <a:ext cx="12187555" cy="3419475"/>
          </a:xfrm>
          <a:custGeom>
            <a:avLst/>
            <a:gdLst/>
            <a:ahLst/>
            <a:cxnLst/>
            <a:rect l="l" t="t" r="r" b="b"/>
            <a:pathLst>
              <a:path w="12187555" h="3419475">
                <a:moveTo>
                  <a:pt x="12187236" y="0"/>
                </a:moveTo>
                <a:lnTo>
                  <a:pt x="0" y="0"/>
                </a:lnTo>
                <a:lnTo>
                  <a:pt x="0" y="3419475"/>
                </a:lnTo>
                <a:lnTo>
                  <a:pt x="12187236" y="3419475"/>
                </a:lnTo>
              </a:path>
            </a:pathLst>
          </a:custGeom>
          <a:ln w="12700">
            <a:solidFill>
              <a:srgbClr val="4990E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4763" y="3424237"/>
            <a:ext cx="12187555" cy="3434079"/>
          </a:xfrm>
          <a:custGeom>
            <a:avLst/>
            <a:gdLst/>
            <a:ahLst/>
            <a:cxnLst/>
            <a:rect l="l" t="t" r="r" b="b"/>
            <a:pathLst>
              <a:path w="12187555" h="3434079">
                <a:moveTo>
                  <a:pt x="12187236" y="0"/>
                </a:moveTo>
                <a:lnTo>
                  <a:pt x="0" y="0"/>
                </a:lnTo>
                <a:lnTo>
                  <a:pt x="0" y="3433762"/>
                </a:lnTo>
                <a:lnTo>
                  <a:pt x="12187236" y="3433762"/>
                </a:lnTo>
                <a:lnTo>
                  <a:pt x="12187236" y="0"/>
                </a:lnTo>
                <a:close/>
              </a:path>
            </a:pathLst>
          </a:custGeom>
          <a:solidFill>
            <a:srgbClr val="4040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4763" y="3424237"/>
            <a:ext cx="12187555" cy="3434079"/>
          </a:xfrm>
          <a:custGeom>
            <a:avLst/>
            <a:gdLst/>
            <a:ahLst/>
            <a:cxnLst/>
            <a:rect l="l" t="t" r="r" b="b"/>
            <a:pathLst>
              <a:path w="12187555" h="3434079">
                <a:moveTo>
                  <a:pt x="12187236" y="0"/>
                </a:moveTo>
                <a:lnTo>
                  <a:pt x="0" y="0"/>
                </a:lnTo>
                <a:lnTo>
                  <a:pt x="0" y="3433762"/>
                </a:lnTo>
              </a:path>
            </a:pathLst>
          </a:custGeom>
          <a:ln w="12700">
            <a:solidFill>
              <a:srgbClr val="172C5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1" name="bg object 2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210175" y="1533525"/>
            <a:ext cx="6157976" cy="3881501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12/6/2025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505455" y="444182"/>
            <a:ext cx="7181088" cy="13646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57579" y="2061781"/>
            <a:ext cx="10276840" cy="33966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2089150" y="2957258"/>
            <a:ext cx="8026400" cy="2909130"/>
          </a:xfrm>
          <a:prstGeom prst="rect">
            <a:avLst/>
          </a:prstGeom>
        </p:spPr>
        <p:txBody>
          <a:bodyPr vert="horz" wrap="square" lIns="0" tIns="66675" rIns="0" bIns="0" rtlCol="0">
            <a:spAutoFit/>
            <a:scene3d>
              <a:camera prst="orthographicFront"/>
              <a:lightRig rig="threePt" dir="t"/>
            </a:scene3d>
            <a:sp3d contourW="50800">
              <a:contourClr>
                <a:schemeClr val="tx1"/>
              </a:contourClr>
            </a:sp3d>
          </a:bodyPr>
          <a:lstStyle/>
          <a:p>
            <a:pPr marL="12700" algn="ctr">
              <a:lnSpc>
                <a:spcPct val="100000"/>
              </a:lnSpc>
              <a:spcBef>
                <a:spcPts val="525"/>
              </a:spcBef>
            </a:pPr>
            <a:r>
              <a:rPr sz="28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В</a:t>
            </a:r>
            <a:r>
              <a:rPr sz="2800" spc="-4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lang="ru-RU" sz="2800" spc="-3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данной </a:t>
            </a:r>
            <a:r>
              <a:rPr sz="280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презентации</a:t>
            </a:r>
            <a:r>
              <a:rPr lang="ru-RU" sz="28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,</a:t>
            </a:r>
            <a:r>
              <a:rPr lang="ru-RU" sz="2800" spc="-3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наша команда поделиться деталями создания нашего проекта и расскажет </a:t>
            </a:r>
          </a:p>
          <a:p>
            <a:pPr marL="12700" algn="ctr">
              <a:lnSpc>
                <a:spcPct val="100000"/>
              </a:lnSpc>
              <a:spcBef>
                <a:spcPts val="525"/>
              </a:spcBef>
            </a:pPr>
            <a:r>
              <a:rPr lang="ru-RU" sz="2800" spc="-3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о нём в целом: </a:t>
            </a:r>
          </a:p>
          <a:p>
            <a:pPr marL="12700" algn="ctr">
              <a:lnSpc>
                <a:spcPct val="100000"/>
              </a:lnSpc>
              <a:spcBef>
                <a:spcPts val="525"/>
              </a:spcBef>
            </a:pPr>
            <a:r>
              <a:rPr sz="2800" spc="-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-</a:t>
            </a:r>
            <a:r>
              <a:rPr lang="ru-RU" sz="2800" spc="-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80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Что</a:t>
            </a:r>
            <a:r>
              <a:rPr sz="2800" spc="-4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8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он</a:t>
            </a:r>
            <a:r>
              <a:rPr sz="2800" spc="-6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8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из</a:t>
            </a:r>
            <a:r>
              <a:rPr sz="2800" spc="-1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80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себя</a:t>
            </a:r>
            <a:r>
              <a:rPr sz="2800" spc="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800" spc="-1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представляет</a:t>
            </a:r>
            <a:r>
              <a:rPr lang="ru-RU" sz="2800" spc="-1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,</a:t>
            </a:r>
            <a:endParaRPr lang="ru-RU" sz="2800" spc="-10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  <a:cs typeface="Calibri"/>
            </a:endParaRPr>
          </a:p>
          <a:p>
            <a:pPr marL="469900" indent="-457200" algn="ctr">
              <a:lnSpc>
                <a:spcPct val="100000"/>
              </a:lnSpc>
              <a:spcBef>
                <a:spcPts val="525"/>
              </a:spcBef>
              <a:buFontTx/>
              <a:buChar char="-"/>
            </a:pPr>
            <a:r>
              <a:rPr sz="280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Что</a:t>
            </a:r>
            <a:r>
              <a:rPr sz="2800" spc="-8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8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мы</a:t>
            </a:r>
            <a:r>
              <a:rPr sz="2800" spc="-4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8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использовали</a:t>
            </a:r>
            <a:r>
              <a:rPr sz="2800" spc="-4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80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для</a:t>
            </a:r>
            <a:r>
              <a:rPr sz="2800" spc="-10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800" spc="-1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создания</a:t>
            </a:r>
            <a:r>
              <a:rPr lang="ru-RU" sz="2800" spc="-1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,</a:t>
            </a:r>
            <a:endParaRPr lang="ru-RU" sz="2800" spc="-10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  <a:cs typeface="Calibri"/>
            </a:endParaRPr>
          </a:p>
          <a:p>
            <a:pPr marL="469900" indent="-457200" algn="ctr">
              <a:lnSpc>
                <a:spcPct val="100000"/>
              </a:lnSpc>
              <a:spcBef>
                <a:spcPts val="525"/>
              </a:spcBef>
              <a:buFontTx/>
              <a:buChar char="-"/>
            </a:pPr>
            <a:r>
              <a:rPr sz="280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Как</a:t>
            </a:r>
            <a:r>
              <a:rPr sz="2800" spc="-6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8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в</a:t>
            </a:r>
            <a:r>
              <a:rPr sz="2800" spc="-9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8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конечном</a:t>
            </a:r>
            <a:r>
              <a:rPr sz="2800" spc="-4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8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итоге</a:t>
            </a:r>
            <a:r>
              <a:rPr sz="2800" spc="-7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8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вышел</a:t>
            </a:r>
            <a:r>
              <a:rPr sz="2800" spc="-9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800" spc="-1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проект</a:t>
            </a:r>
            <a:endParaRPr sz="2800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  <a:cs typeface="Calibri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10795" y="14580"/>
            <a:ext cx="12181205" cy="2051050"/>
            <a:chOff x="-6350" y="8000"/>
            <a:chExt cx="12181205" cy="2051050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5" name="object 5"/>
            <p:cNvSpPr/>
            <p:nvPr/>
          </p:nvSpPr>
          <p:spPr>
            <a:xfrm>
              <a:off x="0" y="14350"/>
              <a:ext cx="12168505" cy="2038350"/>
            </a:xfrm>
            <a:custGeom>
              <a:avLst/>
              <a:gdLst/>
              <a:ahLst/>
              <a:cxnLst/>
              <a:rect l="l" t="t" r="r" b="b"/>
              <a:pathLst>
                <a:path w="12168505" h="2038350">
                  <a:moveTo>
                    <a:pt x="12168187" y="0"/>
                  </a:moveTo>
                  <a:lnTo>
                    <a:pt x="0" y="0"/>
                  </a:lnTo>
                  <a:lnTo>
                    <a:pt x="0" y="2038350"/>
                  </a:lnTo>
                  <a:lnTo>
                    <a:pt x="12168187" y="2038350"/>
                  </a:lnTo>
                  <a:lnTo>
                    <a:pt x="12168187" y="0"/>
                  </a:lnTo>
                  <a:close/>
                </a:path>
              </a:pathLst>
            </a:custGeom>
            <a:solidFill>
              <a:srgbClr val="4890E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14350"/>
              <a:ext cx="12168505" cy="2038350"/>
            </a:xfrm>
            <a:custGeom>
              <a:avLst/>
              <a:gdLst/>
              <a:ahLst/>
              <a:cxnLst/>
              <a:rect l="l" t="t" r="r" b="b"/>
              <a:pathLst>
                <a:path w="12168505" h="2038350">
                  <a:moveTo>
                    <a:pt x="0" y="2038350"/>
                  </a:moveTo>
                  <a:lnTo>
                    <a:pt x="12168187" y="2038350"/>
                  </a:lnTo>
                  <a:lnTo>
                    <a:pt x="12168187" y="0"/>
                  </a:lnTo>
                  <a:lnTo>
                    <a:pt x="0" y="0"/>
                  </a:lnTo>
                </a:path>
              </a:pathLst>
            </a:custGeom>
            <a:ln w="12700">
              <a:solidFill>
                <a:srgbClr val="4471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  <a:scene3d>
              <a:camera prst="orthographicFront"/>
              <a:lightRig rig="threePt" dir="t"/>
            </a:scene3d>
            <a:sp3d contourW="82550">
              <a:contourClr>
                <a:schemeClr val="tx1"/>
              </a:contourClr>
            </a:sp3d>
          </a:bodyPr>
          <a:lstStyle/>
          <a:p>
            <a:pPr marL="1139190">
              <a:lnSpc>
                <a:spcPct val="100000"/>
              </a:lnSpc>
              <a:spcBef>
                <a:spcPts val="135"/>
              </a:spcBef>
            </a:pPr>
            <a:r>
              <a:rPr sz="8750" b="1" spc="-10" dirty="0">
                <a:ln w="19050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Times New Roman"/>
              </a:rPr>
              <a:t>UniNEXT</a:t>
            </a:r>
            <a:endParaRPr sz="8750" dirty="0">
              <a:ln w="19050"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/>
              <a:cs typeface="Times New Roman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-1586" y="6513512"/>
            <a:ext cx="12200255" cy="351155"/>
            <a:chOff x="-1586" y="6513512"/>
            <a:chExt cx="12200255" cy="351155"/>
          </a:xfrm>
        </p:grpSpPr>
        <p:sp>
          <p:nvSpPr>
            <p:cNvPr id="9" name="object 9"/>
            <p:cNvSpPr/>
            <p:nvPr/>
          </p:nvSpPr>
          <p:spPr>
            <a:xfrm>
              <a:off x="4763" y="6519862"/>
              <a:ext cx="12187555" cy="338455"/>
            </a:xfrm>
            <a:custGeom>
              <a:avLst/>
              <a:gdLst/>
              <a:ahLst/>
              <a:cxnLst/>
              <a:rect l="l" t="t" r="r" b="b"/>
              <a:pathLst>
                <a:path w="12187555" h="338454">
                  <a:moveTo>
                    <a:pt x="12187236" y="0"/>
                  </a:moveTo>
                  <a:lnTo>
                    <a:pt x="0" y="0"/>
                  </a:lnTo>
                  <a:lnTo>
                    <a:pt x="0" y="338137"/>
                  </a:lnTo>
                  <a:lnTo>
                    <a:pt x="12187236" y="338137"/>
                  </a:lnTo>
                  <a:lnTo>
                    <a:pt x="12187236" y="0"/>
                  </a:lnTo>
                  <a:close/>
                </a:path>
              </a:pathLst>
            </a:custGeom>
            <a:solidFill>
              <a:srgbClr val="40404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763" y="6519862"/>
              <a:ext cx="12187555" cy="338455"/>
            </a:xfrm>
            <a:custGeom>
              <a:avLst/>
              <a:gdLst/>
              <a:ahLst/>
              <a:cxnLst/>
              <a:rect l="l" t="t" r="r" b="b"/>
              <a:pathLst>
                <a:path w="12187555" h="338454">
                  <a:moveTo>
                    <a:pt x="12187236" y="0"/>
                  </a:moveTo>
                  <a:lnTo>
                    <a:pt x="0" y="0"/>
                  </a:lnTo>
                  <a:lnTo>
                    <a:pt x="0" y="338137"/>
                  </a:lnTo>
                </a:path>
              </a:pathLst>
            </a:custGeom>
            <a:ln w="12700">
              <a:solidFill>
                <a:srgbClr val="172C5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276225" y="2362200"/>
            <a:ext cx="4528820" cy="3553408"/>
          </a:xfrm>
          <a:prstGeom prst="rect">
            <a:avLst/>
          </a:prstGeom>
        </p:spPr>
        <p:txBody>
          <a:bodyPr vert="horz" wrap="square" lIns="0" tIns="48894" rIns="0" bIns="0" rtlCol="0">
            <a:spAutoFit/>
          </a:bodyPr>
          <a:lstStyle/>
          <a:p>
            <a:pPr marL="12700" marR="5080" indent="1270" algn="ctr">
              <a:lnSpc>
                <a:spcPct val="92200"/>
              </a:lnSpc>
              <a:spcBef>
                <a:spcPts val="384"/>
              </a:spcBef>
            </a:pPr>
            <a:r>
              <a:rPr sz="27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Из</a:t>
            </a:r>
            <a:r>
              <a:rPr sz="2750" spc="4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удобств</a:t>
            </a:r>
            <a:r>
              <a:rPr sz="2750" spc="4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сайт</a:t>
            </a:r>
            <a:r>
              <a:rPr sz="2750" spc="7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spc="-1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может </a:t>
            </a:r>
            <a:r>
              <a:rPr sz="27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предложить</a:t>
            </a:r>
            <a:r>
              <a:rPr sz="2750" spc="10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такие</a:t>
            </a:r>
            <a:r>
              <a:rPr sz="2750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фичи</a:t>
            </a:r>
            <a:r>
              <a:rPr sz="2750" spc="13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spc="-2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как </a:t>
            </a:r>
            <a:r>
              <a:rPr sz="27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смена</a:t>
            </a:r>
            <a:r>
              <a:rPr sz="2750" spc="5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темы</a:t>
            </a:r>
            <a:r>
              <a:rPr sz="2750" spc="13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(светлая-</a:t>
            </a:r>
            <a:r>
              <a:rPr sz="2750" spc="-1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тёмная), </a:t>
            </a:r>
            <a:r>
              <a:rPr sz="27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удобная</a:t>
            </a:r>
            <a:r>
              <a:rPr sz="2750" spc="4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навигация</a:t>
            </a:r>
            <a:r>
              <a:rPr sz="2750" spc="3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spc="-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с </a:t>
            </a:r>
            <a:r>
              <a:rPr sz="27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помощью</a:t>
            </a:r>
            <a:r>
              <a:rPr sz="2750" spc="10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верхней</a:t>
            </a:r>
            <a:r>
              <a:rPr sz="2750" spc="16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spc="-1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панели</a:t>
            </a:r>
            <a:r>
              <a:rPr lang="ru-RU" sz="2750" spc="-1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, сравнение Университетов, актуальность, Академические Программы, Приём и поступление</a:t>
            </a:r>
            <a:endParaRPr sz="275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  <a:cs typeface="Calibri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-1586" y="-1523"/>
            <a:ext cx="12200255" cy="1841500"/>
            <a:chOff x="-1586" y="-1523"/>
            <a:chExt cx="12200255" cy="1841500"/>
          </a:xfrm>
        </p:grpSpPr>
        <p:sp>
          <p:nvSpPr>
            <p:cNvPr id="5" name="object 5"/>
            <p:cNvSpPr/>
            <p:nvPr/>
          </p:nvSpPr>
          <p:spPr>
            <a:xfrm>
              <a:off x="4763" y="4826"/>
              <a:ext cx="12187555" cy="1828800"/>
            </a:xfrm>
            <a:custGeom>
              <a:avLst/>
              <a:gdLst/>
              <a:ahLst/>
              <a:cxnLst/>
              <a:rect l="l" t="t" r="r" b="b"/>
              <a:pathLst>
                <a:path w="12187555" h="1828800">
                  <a:moveTo>
                    <a:pt x="12187236" y="0"/>
                  </a:moveTo>
                  <a:lnTo>
                    <a:pt x="0" y="0"/>
                  </a:lnTo>
                  <a:lnTo>
                    <a:pt x="0" y="1828800"/>
                  </a:lnTo>
                  <a:lnTo>
                    <a:pt x="12187236" y="1828800"/>
                  </a:lnTo>
                  <a:lnTo>
                    <a:pt x="12187236" y="0"/>
                  </a:lnTo>
                  <a:close/>
                </a:path>
              </a:pathLst>
            </a:custGeom>
            <a:solidFill>
              <a:srgbClr val="4890E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763" y="4826"/>
              <a:ext cx="12187555" cy="1828800"/>
            </a:xfrm>
            <a:custGeom>
              <a:avLst/>
              <a:gdLst/>
              <a:ahLst/>
              <a:cxnLst/>
              <a:rect l="l" t="t" r="r" b="b"/>
              <a:pathLst>
                <a:path w="12187555" h="1828800">
                  <a:moveTo>
                    <a:pt x="12187236" y="0"/>
                  </a:moveTo>
                  <a:lnTo>
                    <a:pt x="0" y="0"/>
                  </a:lnTo>
                  <a:lnTo>
                    <a:pt x="0" y="1828800"/>
                  </a:lnTo>
                  <a:lnTo>
                    <a:pt x="12187236" y="1828800"/>
                  </a:lnTo>
                </a:path>
              </a:pathLst>
            </a:custGeom>
            <a:ln w="12700">
              <a:solidFill>
                <a:srgbClr val="4471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505455" y="444182"/>
            <a:ext cx="7181088" cy="78611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24765">
              <a:lnSpc>
                <a:spcPct val="100000"/>
              </a:lnSpc>
              <a:spcBef>
                <a:spcPts val="130"/>
              </a:spcBef>
            </a:pPr>
            <a:r>
              <a:rPr spc="-2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Дополнительные</a:t>
            </a:r>
            <a:r>
              <a:rPr spc="-21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pc="-1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функции</a:t>
            </a:r>
          </a:p>
        </p:txBody>
      </p:sp>
      <p:grpSp>
        <p:nvGrpSpPr>
          <p:cNvPr id="8" name="object 8"/>
          <p:cNvGrpSpPr/>
          <p:nvPr/>
        </p:nvGrpSpPr>
        <p:grpSpPr>
          <a:xfrm>
            <a:off x="-1586" y="1876425"/>
            <a:ext cx="12200255" cy="4987925"/>
            <a:chOff x="-1586" y="1876425"/>
            <a:chExt cx="12200255" cy="4987925"/>
          </a:xfrm>
        </p:grpSpPr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143500" y="1876425"/>
              <a:ext cx="7048500" cy="4600575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495925" y="2238375"/>
              <a:ext cx="6419850" cy="3895725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5451475" y="2191638"/>
              <a:ext cx="6508750" cy="3987165"/>
            </a:xfrm>
            <a:custGeom>
              <a:avLst/>
              <a:gdLst/>
              <a:ahLst/>
              <a:cxnLst/>
              <a:rect l="l" t="t" r="r" b="b"/>
              <a:pathLst>
                <a:path w="6508750" h="3987165">
                  <a:moveTo>
                    <a:pt x="738251" y="0"/>
                  </a:moveTo>
                  <a:lnTo>
                    <a:pt x="738251" y="2286"/>
                  </a:lnTo>
                  <a:lnTo>
                    <a:pt x="6508750" y="2286"/>
                  </a:lnTo>
                  <a:lnTo>
                    <a:pt x="6508750" y="3294253"/>
                  </a:lnTo>
                  <a:lnTo>
                    <a:pt x="6505194" y="3363976"/>
                  </a:lnTo>
                  <a:lnTo>
                    <a:pt x="6494653" y="3432924"/>
                  </a:lnTo>
                  <a:lnTo>
                    <a:pt x="6477634" y="3499446"/>
                  </a:lnTo>
                  <a:lnTo>
                    <a:pt x="6454267" y="3563226"/>
                  </a:lnTo>
                  <a:lnTo>
                    <a:pt x="6425057" y="3623894"/>
                  </a:lnTo>
                  <a:lnTo>
                    <a:pt x="6390258" y="3681095"/>
                  </a:lnTo>
                  <a:lnTo>
                    <a:pt x="6350381" y="3734498"/>
                  </a:lnTo>
                  <a:lnTo>
                    <a:pt x="6305550" y="3783749"/>
                  </a:lnTo>
                  <a:lnTo>
                    <a:pt x="6256401" y="3828516"/>
                  </a:lnTo>
                  <a:lnTo>
                    <a:pt x="6202933" y="3868445"/>
                  </a:lnTo>
                  <a:lnTo>
                    <a:pt x="6145783" y="3903205"/>
                  </a:lnTo>
                  <a:lnTo>
                    <a:pt x="6085078" y="3932428"/>
                  </a:lnTo>
                  <a:lnTo>
                    <a:pt x="6021324" y="3955770"/>
                  </a:lnTo>
                  <a:lnTo>
                    <a:pt x="5954776" y="3972877"/>
                  </a:lnTo>
                  <a:lnTo>
                    <a:pt x="5885815" y="3983393"/>
                  </a:lnTo>
                  <a:lnTo>
                    <a:pt x="5816092" y="3986911"/>
                  </a:lnTo>
                  <a:lnTo>
                    <a:pt x="0" y="3986911"/>
                  </a:lnTo>
                  <a:lnTo>
                    <a:pt x="0" y="694944"/>
                  </a:lnTo>
                  <a:lnTo>
                    <a:pt x="3555" y="625221"/>
                  </a:lnTo>
                  <a:lnTo>
                    <a:pt x="14097" y="556260"/>
                  </a:lnTo>
                  <a:lnTo>
                    <a:pt x="31114" y="489712"/>
                  </a:lnTo>
                  <a:lnTo>
                    <a:pt x="54483" y="425958"/>
                  </a:lnTo>
                  <a:lnTo>
                    <a:pt x="83692" y="365251"/>
                  </a:lnTo>
                  <a:lnTo>
                    <a:pt x="118490" y="308101"/>
                  </a:lnTo>
                  <a:lnTo>
                    <a:pt x="158369" y="254762"/>
                  </a:lnTo>
                  <a:lnTo>
                    <a:pt x="203200" y="205486"/>
                  </a:lnTo>
                  <a:lnTo>
                    <a:pt x="252475" y="160655"/>
                  </a:lnTo>
                  <a:lnTo>
                    <a:pt x="305815" y="120776"/>
                  </a:lnTo>
                  <a:lnTo>
                    <a:pt x="362965" y="85978"/>
                  </a:lnTo>
                  <a:lnTo>
                    <a:pt x="423672" y="56769"/>
                  </a:lnTo>
                  <a:lnTo>
                    <a:pt x="487425" y="33400"/>
                  </a:lnTo>
                  <a:lnTo>
                    <a:pt x="553974" y="16383"/>
                  </a:lnTo>
                  <a:lnTo>
                    <a:pt x="622935" y="5841"/>
                  </a:lnTo>
                  <a:lnTo>
                    <a:pt x="738251" y="0"/>
                  </a:lnTo>
                  <a:close/>
                </a:path>
              </a:pathLst>
            </a:custGeom>
            <a:ln w="889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4763" y="6519862"/>
              <a:ext cx="12187555" cy="338455"/>
            </a:xfrm>
            <a:custGeom>
              <a:avLst/>
              <a:gdLst/>
              <a:ahLst/>
              <a:cxnLst/>
              <a:rect l="l" t="t" r="r" b="b"/>
              <a:pathLst>
                <a:path w="12187555" h="338454">
                  <a:moveTo>
                    <a:pt x="12187236" y="0"/>
                  </a:moveTo>
                  <a:lnTo>
                    <a:pt x="0" y="0"/>
                  </a:lnTo>
                  <a:lnTo>
                    <a:pt x="0" y="338137"/>
                  </a:lnTo>
                  <a:lnTo>
                    <a:pt x="12187236" y="338137"/>
                  </a:lnTo>
                  <a:lnTo>
                    <a:pt x="12187236" y="0"/>
                  </a:lnTo>
                  <a:close/>
                </a:path>
              </a:pathLst>
            </a:custGeom>
            <a:solidFill>
              <a:srgbClr val="40404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4763" y="6519862"/>
              <a:ext cx="12187555" cy="338455"/>
            </a:xfrm>
            <a:custGeom>
              <a:avLst/>
              <a:gdLst/>
              <a:ahLst/>
              <a:cxnLst/>
              <a:rect l="l" t="t" r="r" b="b"/>
              <a:pathLst>
                <a:path w="12187555" h="338454">
                  <a:moveTo>
                    <a:pt x="12187236" y="0"/>
                  </a:moveTo>
                  <a:lnTo>
                    <a:pt x="0" y="0"/>
                  </a:lnTo>
                  <a:lnTo>
                    <a:pt x="0" y="338137"/>
                  </a:lnTo>
                </a:path>
              </a:pathLst>
            </a:custGeom>
            <a:ln w="12700">
              <a:solidFill>
                <a:srgbClr val="172C5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-1586" y="-1523"/>
            <a:ext cx="12200255" cy="1841500"/>
            <a:chOff x="-1586" y="-1523"/>
            <a:chExt cx="12200255" cy="1841500"/>
          </a:xfrm>
        </p:grpSpPr>
        <p:sp>
          <p:nvSpPr>
            <p:cNvPr id="5" name="object 5"/>
            <p:cNvSpPr/>
            <p:nvPr/>
          </p:nvSpPr>
          <p:spPr>
            <a:xfrm>
              <a:off x="4763" y="4826"/>
              <a:ext cx="12187555" cy="1828800"/>
            </a:xfrm>
            <a:custGeom>
              <a:avLst/>
              <a:gdLst/>
              <a:ahLst/>
              <a:cxnLst/>
              <a:rect l="l" t="t" r="r" b="b"/>
              <a:pathLst>
                <a:path w="12187555" h="1828800">
                  <a:moveTo>
                    <a:pt x="12187236" y="0"/>
                  </a:moveTo>
                  <a:lnTo>
                    <a:pt x="0" y="0"/>
                  </a:lnTo>
                  <a:lnTo>
                    <a:pt x="0" y="1828800"/>
                  </a:lnTo>
                  <a:lnTo>
                    <a:pt x="12187236" y="1828800"/>
                  </a:lnTo>
                  <a:lnTo>
                    <a:pt x="12187236" y="0"/>
                  </a:lnTo>
                  <a:close/>
                </a:path>
              </a:pathLst>
            </a:custGeom>
            <a:solidFill>
              <a:srgbClr val="4890E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763" y="4826"/>
              <a:ext cx="12187555" cy="1828800"/>
            </a:xfrm>
            <a:custGeom>
              <a:avLst/>
              <a:gdLst/>
              <a:ahLst/>
              <a:cxnLst/>
              <a:rect l="l" t="t" r="r" b="b"/>
              <a:pathLst>
                <a:path w="12187555" h="1828800">
                  <a:moveTo>
                    <a:pt x="12187236" y="0"/>
                  </a:moveTo>
                  <a:lnTo>
                    <a:pt x="0" y="0"/>
                  </a:lnTo>
                  <a:lnTo>
                    <a:pt x="0" y="1828800"/>
                  </a:lnTo>
                  <a:lnTo>
                    <a:pt x="12187236" y="1828800"/>
                  </a:lnTo>
                </a:path>
              </a:pathLst>
            </a:custGeom>
            <a:ln w="12700">
              <a:solidFill>
                <a:srgbClr val="4471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505455" y="444182"/>
            <a:ext cx="7181088" cy="78611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24765">
              <a:lnSpc>
                <a:spcPct val="100000"/>
              </a:lnSpc>
              <a:spcBef>
                <a:spcPts val="130"/>
              </a:spcBef>
            </a:pPr>
            <a:r>
              <a:rPr spc="-2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Дополнительные</a:t>
            </a:r>
            <a:r>
              <a:rPr spc="-21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pc="-1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функции</a:t>
            </a:r>
          </a:p>
        </p:txBody>
      </p:sp>
      <p:pic>
        <p:nvPicPr>
          <p:cNvPr id="19" name="Рисунок 18" descr="Изображение выглядит как текст, снимок экрана, программное обеспечение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E4267816-7E06-A2E1-CD88-A22D360460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6908" y="1819071"/>
            <a:ext cx="3600329" cy="50243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1" name="Рисунок 20" descr="Изображение выглядит как текст, снимок экран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B909A182-0CE2-426E-0DFC-70004A1375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097709"/>
            <a:ext cx="6026285" cy="449620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889200838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-1586" y="-1523"/>
            <a:ext cx="12200255" cy="1841500"/>
            <a:chOff x="-1586" y="-1523"/>
            <a:chExt cx="12200255" cy="1841500"/>
          </a:xfrm>
        </p:grpSpPr>
        <p:sp>
          <p:nvSpPr>
            <p:cNvPr id="5" name="object 5"/>
            <p:cNvSpPr/>
            <p:nvPr/>
          </p:nvSpPr>
          <p:spPr>
            <a:xfrm>
              <a:off x="4763" y="4826"/>
              <a:ext cx="12187555" cy="1828800"/>
            </a:xfrm>
            <a:custGeom>
              <a:avLst/>
              <a:gdLst/>
              <a:ahLst/>
              <a:cxnLst/>
              <a:rect l="l" t="t" r="r" b="b"/>
              <a:pathLst>
                <a:path w="12187555" h="1828800">
                  <a:moveTo>
                    <a:pt x="12187236" y="0"/>
                  </a:moveTo>
                  <a:lnTo>
                    <a:pt x="0" y="0"/>
                  </a:lnTo>
                  <a:lnTo>
                    <a:pt x="0" y="1828800"/>
                  </a:lnTo>
                  <a:lnTo>
                    <a:pt x="12187236" y="1828800"/>
                  </a:lnTo>
                  <a:lnTo>
                    <a:pt x="12187236" y="0"/>
                  </a:lnTo>
                  <a:close/>
                </a:path>
              </a:pathLst>
            </a:custGeom>
            <a:solidFill>
              <a:srgbClr val="4890E1"/>
            </a:solidFill>
          </p:spPr>
          <p:txBody>
            <a:bodyPr wrap="square" lIns="0" tIns="0" rIns="0" bIns="0" rtlCol="0"/>
            <a:lstStyle/>
            <a:p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" name="object 6"/>
            <p:cNvSpPr/>
            <p:nvPr/>
          </p:nvSpPr>
          <p:spPr>
            <a:xfrm>
              <a:off x="4763" y="4826"/>
              <a:ext cx="12187555" cy="1828800"/>
            </a:xfrm>
            <a:custGeom>
              <a:avLst/>
              <a:gdLst/>
              <a:ahLst/>
              <a:cxnLst/>
              <a:rect l="l" t="t" r="r" b="b"/>
              <a:pathLst>
                <a:path w="12187555" h="1828800">
                  <a:moveTo>
                    <a:pt x="12187236" y="0"/>
                  </a:moveTo>
                  <a:lnTo>
                    <a:pt x="0" y="0"/>
                  </a:lnTo>
                  <a:lnTo>
                    <a:pt x="0" y="1828800"/>
                  </a:lnTo>
                  <a:lnTo>
                    <a:pt x="12187236" y="1828800"/>
                  </a:lnTo>
                </a:path>
              </a:pathLst>
            </a:custGeom>
            <a:ln w="12700">
              <a:solidFill>
                <a:srgbClr val="4471C4"/>
              </a:solidFill>
            </a:ln>
          </p:spPr>
          <p:txBody>
            <a:bodyPr wrap="square" lIns="0" tIns="0" rIns="0" bIns="0" rtlCol="0"/>
            <a:lstStyle/>
            <a:p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505455" y="444182"/>
            <a:ext cx="7181088" cy="78611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24765">
              <a:lnSpc>
                <a:spcPct val="100000"/>
              </a:lnSpc>
              <a:spcBef>
                <a:spcPts val="130"/>
              </a:spcBef>
            </a:pPr>
            <a:r>
              <a:rPr spc="-2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Дополнительные</a:t>
            </a:r>
            <a:r>
              <a:rPr spc="-21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pc="-1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функции</a:t>
            </a:r>
          </a:p>
        </p:txBody>
      </p:sp>
      <p:pic>
        <p:nvPicPr>
          <p:cNvPr id="15" name="Рисунок 14" descr="Изображение выглядит как программное обеспечение, текст, Мультимедийное программное обеспечение, снимок экран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E74C377F-93BD-E485-6906-3E27D3451D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4235720"/>
            <a:ext cx="11116995" cy="25460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Рисунок 16" descr="Изображение выглядит как текст, снимок экрана, Шриф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F6EF5965-3A8D-C6C8-E0D9-AA4606B928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" y="1905000"/>
            <a:ext cx="6629401" cy="23307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0AC7215-F70C-B4AF-5FA4-45F44512B22F}"/>
              </a:ext>
            </a:extLst>
          </p:cNvPr>
          <p:cNvSpPr txBox="1"/>
          <p:nvPr/>
        </p:nvSpPr>
        <p:spPr>
          <a:xfrm>
            <a:off x="7114295" y="2360686"/>
            <a:ext cx="47452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Таким образом, наш Веб-Проект является</a:t>
            </a:r>
            <a:b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 сути очень разносторонним и </a:t>
            </a:r>
          </a:p>
          <a:p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многофункциональным инструментом, </a:t>
            </a:r>
            <a:b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для помощи студентам!</a:t>
            </a:r>
          </a:p>
        </p:txBody>
      </p:sp>
    </p:spTree>
    <p:extLst>
      <p:ext uri="{BB962C8B-B14F-4D97-AF65-F5344CB8AC3E}">
        <p14:creationId xmlns:p14="http://schemas.microsoft.com/office/powerpoint/2010/main" val="3290512391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-1586" y="-1523"/>
            <a:ext cx="12200255" cy="1841500"/>
            <a:chOff x="-1586" y="-1523"/>
            <a:chExt cx="12200255" cy="1841500"/>
          </a:xfrm>
        </p:grpSpPr>
        <p:sp>
          <p:nvSpPr>
            <p:cNvPr id="5" name="object 5"/>
            <p:cNvSpPr/>
            <p:nvPr/>
          </p:nvSpPr>
          <p:spPr>
            <a:xfrm>
              <a:off x="4763" y="4826"/>
              <a:ext cx="12187555" cy="1828800"/>
            </a:xfrm>
            <a:custGeom>
              <a:avLst/>
              <a:gdLst/>
              <a:ahLst/>
              <a:cxnLst/>
              <a:rect l="l" t="t" r="r" b="b"/>
              <a:pathLst>
                <a:path w="12187555" h="1828800">
                  <a:moveTo>
                    <a:pt x="12187236" y="0"/>
                  </a:moveTo>
                  <a:lnTo>
                    <a:pt x="0" y="0"/>
                  </a:lnTo>
                  <a:lnTo>
                    <a:pt x="0" y="1828800"/>
                  </a:lnTo>
                  <a:lnTo>
                    <a:pt x="12187236" y="1828800"/>
                  </a:lnTo>
                  <a:lnTo>
                    <a:pt x="12187236" y="0"/>
                  </a:lnTo>
                  <a:close/>
                </a:path>
              </a:pathLst>
            </a:custGeom>
            <a:solidFill>
              <a:srgbClr val="4890E1"/>
            </a:solidFill>
          </p:spPr>
          <p:txBody>
            <a:bodyPr wrap="square" lIns="0" tIns="0" rIns="0" bIns="0" rtlCol="0"/>
            <a:lstStyle/>
            <a:p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" name="object 6"/>
            <p:cNvSpPr/>
            <p:nvPr/>
          </p:nvSpPr>
          <p:spPr>
            <a:xfrm>
              <a:off x="4763" y="4826"/>
              <a:ext cx="12187555" cy="1828800"/>
            </a:xfrm>
            <a:custGeom>
              <a:avLst/>
              <a:gdLst/>
              <a:ahLst/>
              <a:cxnLst/>
              <a:rect l="l" t="t" r="r" b="b"/>
              <a:pathLst>
                <a:path w="12187555" h="1828800">
                  <a:moveTo>
                    <a:pt x="12187236" y="0"/>
                  </a:moveTo>
                  <a:lnTo>
                    <a:pt x="0" y="0"/>
                  </a:lnTo>
                  <a:lnTo>
                    <a:pt x="0" y="1828800"/>
                  </a:lnTo>
                  <a:lnTo>
                    <a:pt x="12187236" y="1828800"/>
                  </a:lnTo>
                </a:path>
              </a:pathLst>
            </a:custGeom>
            <a:ln w="12700">
              <a:solidFill>
                <a:srgbClr val="4471C4"/>
              </a:solidFill>
            </a:ln>
          </p:spPr>
          <p:txBody>
            <a:bodyPr wrap="square" lIns="0" tIns="0" rIns="0" bIns="0" rtlCol="0"/>
            <a:lstStyle/>
            <a:p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505455" y="444182"/>
            <a:ext cx="7181088" cy="78611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24765" algn="ctr">
              <a:lnSpc>
                <a:spcPct val="100000"/>
              </a:lnSpc>
              <a:spcBef>
                <a:spcPts val="130"/>
              </a:spcBef>
            </a:pPr>
            <a:r>
              <a:rPr lang="ru-RU" spc="-2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Итоги</a:t>
            </a:r>
            <a:endParaRPr spc="-10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AC7215-F70C-B4AF-5FA4-45F44512B22F}"/>
              </a:ext>
            </a:extLst>
          </p:cNvPr>
          <p:cNvSpPr txBox="1"/>
          <p:nvPr/>
        </p:nvSpPr>
        <p:spPr>
          <a:xfrm>
            <a:off x="990600" y="2025908"/>
            <a:ext cx="116586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Наш проект это не просто сайт или приложение –</a:t>
            </a:r>
          </a:p>
          <a:p>
            <a:r>
              <a:rPr lang="ru-RU" sz="28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это целый Веб-инструментарий с выход в сеть, ИИ и</a:t>
            </a:r>
            <a:br>
              <a:rPr lang="ru-RU" sz="28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28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множеством уникальных функций!</a:t>
            </a:r>
            <a:br>
              <a:rPr lang="ru-RU" sz="28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28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первую очередь,</a:t>
            </a:r>
            <a:br>
              <a:rPr lang="ru-RU" sz="28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28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мы хотели сделать понятный и удобный интерфейс,</a:t>
            </a:r>
            <a:br>
              <a:rPr lang="ru-RU" sz="28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28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чтобы любой желающий мог сам себе провести полную</a:t>
            </a:r>
            <a:br>
              <a:rPr lang="ru-RU" sz="28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28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консультацию в сфере ВУЗов-РК, решить и сравнить, </a:t>
            </a:r>
          </a:p>
          <a:p>
            <a:r>
              <a:rPr lang="ru-RU" sz="28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анализировать и спрогнозировать своё успешное будущее!</a:t>
            </a:r>
            <a:br>
              <a:rPr lang="ru-RU" sz="28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ru-RU" sz="28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28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Ну а мы благодарим Вас за просмотр нашей Презентации </a:t>
            </a:r>
            <a:br>
              <a:rPr lang="ru-RU" sz="28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28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нашего проекта!</a:t>
            </a:r>
          </a:p>
        </p:txBody>
      </p:sp>
    </p:spTree>
    <p:extLst>
      <p:ext uri="{BB962C8B-B14F-4D97-AF65-F5344CB8AC3E}">
        <p14:creationId xmlns:p14="http://schemas.microsoft.com/office/powerpoint/2010/main" val="29904492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225425" y="1833625"/>
            <a:ext cx="3965575" cy="4329198"/>
          </a:xfrm>
          <a:prstGeom prst="rect">
            <a:avLst/>
          </a:prstGeom>
        </p:spPr>
        <p:txBody>
          <a:bodyPr vert="horz" wrap="square" lIns="0" tIns="94615" rIns="0" bIns="0" rtlCol="0">
            <a:spAutoFit/>
          </a:bodyPr>
          <a:lstStyle/>
          <a:p>
            <a:pPr marL="12700" marR="5080" indent="-4445" algn="ctr">
              <a:lnSpc>
                <a:spcPct val="80100"/>
              </a:lnSpc>
              <a:spcBef>
                <a:spcPts val="745"/>
              </a:spcBef>
            </a:pPr>
            <a:r>
              <a:rPr sz="24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Суть</a:t>
            </a:r>
            <a:r>
              <a:rPr sz="2400" spc="-8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нашего</a:t>
            </a:r>
            <a:r>
              <a:rPr sz="2400" spc="-8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spc="-1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проекта </a:t>
            </a:r>
            <a:r>
              <a:rPr sz="24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заключается</a:t>
            </a:r>
            <a:r>
              <a:rPr sz="2400" spc="-1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в</a:t>
            </a:r>
            <a:r>
              <a:rPr sz="2400" spc="-4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том</a:t>
            </a:r>
            <a:r>
              <a:rPr lang="ru-RU" sz="24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,</a:t>
            </a:r>
            <a:r>
              <a:rPr sz="2400" spc="-10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spc="-1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чтобы </a:t>
            </a:r>
            <a:r>
              <a:rPr sz="240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создать</a:t>
            </a:r>
            <a:r>
              <a:rPr sz="2400" spc="-114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lang="ru-RU" sz="2400" spc="-114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удобное, многогранное </a:t>
            </a:r>
          </a:p>
          <a:p>
            <a:pPr marL="12700" marR="5080" indent="-4445" algn="ctr">
              <a:lnSpc>
                <a:spcPct val="80100"/>
              </a:lnSpc>
              <a:spcBef>
                <a:spcPts val="745"/>
              </a:spcBef>
            </a:pPr>
            <a:r>
              <a:rPr sz="2400" spc="-2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веб-</a:t>
            </a:r>
            <a:r>
              <a:rPr sz="240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приложение</a:t>
            </a:r>
            <a:r>
              <a:rPr lang="ru-RU" sz="24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,</a:t>
            </a:r>
            <a:r>
              <a:rPr sz="2400" spc="-7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spc="-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в </a:t>
            </a:r>
            <a:r>
              <a:rPr sz="2400" spc="-1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котором</a:t>
            </a:r>
            <a:r>
              <a:rPr sz="2400" spc="-9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любой</a:t>
            </a:r>
            <a:r>
              <a:rPr sz="2400" spc="-4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spc="-1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сможет</a:t>
            </a:r>
            <a:r>
              <a:rPr sz="2400" spc="-1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</a:t>
            </a:r>
            <a:r>
              <a:rPr lang="ru-RU" sz="24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р</a:t>
            </a:r>
            <a:r>
              <a:rPr sz="240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осмотреть</a:t>
            </a:r>
            <a:r>
              <a:rPr sz="2400" spc="-6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и</a:t>
            </a:r>
            <a:r>
              <a:rPr sz="2400" spc="-8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выбрать</a:t>
            </a:r>
            <a:r>
              <a:rPr sz="2400" spc="-6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spc="-2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для </a:t>
            </a:r>
            <a:r>
              <a:rPr sz="24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себя</a:t>
            </a:r>
            <a:r>
              <a:rPr sz="2400" spc="-1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один</a:t>
            </a:r>
            <a:r>
              <a:rPr sz="2400" spc="-7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из</a:t>
            </a:r>
            <a:r>
              <a:rPr sz="2400" spc="-2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spc="-1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множества </a:t>
            </a:r>
            <a:r>
              <a:rPr sz="24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ВУЗов</a:t>
            </a:r>
            <a:r>
              <a:rPr sz="2400" spc="-6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РК с</a:t>
            </a:r>
            <a:r>
              <a:rPr sz="2400" spc="-5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spc="-1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помощью</a:t>
            </a:r>
            <a:r>
              <a:rPr sz="2400" spc="-1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lang="ru-RU" sz="24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множества инструментов, а также встроенного</a:t>
            </a:r>
            <a:r>
              <a:rPr sz="2400" spc="-4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в</a:t>
            </a:r>
            <a:r>
              <a:rPr sz="2400" spc="-12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spc="-1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приложение ИИ-помощника,</a:t>
            </a:r>
            <a:r>
              <a:rPr sz="2400" spc="-5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spc="-1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который </a:t>
            </a:r>
            <a:r>
              <a:rPr sz="2400" spc="-2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подскажет</a:t>
            </a:r>
            <a:r>
              <a:rPr sz="2400" spc="-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spc="-1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специальности, </a:t>
            </a:r>
            <a:r>
              <a:rPr sz="24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цены</a:t>
            </a:r>
            <a:r>
              <a:rPr sz="2400" spc="-7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для</a:t>
            </a:r>
            <a:r>
              <a:rPr sz="2400" spc="-2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поступления</a:t>
            </a:r>
            <a:r>
              <a:rPr sz="2400" spc="-9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spc="-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и </a:t>
            </a:r>
            <a:r>
              <a:rPr sz="24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многое</a:t>
            </a:r>
            <a:r>
              <a:rPr sz="2400" spc="-114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400" spc="-1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другое.</a:t>
            </a:r>
            <a:endParaRPr sz="2400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  <a:cs typeface="Calibri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7937" y="8000"/>
            <a:ext cx="12190730" cy="1831975"/>
            <a:chOff x="7937" y="8000"/>
            <a:chExt cx="12190730" cy="1831975"/>
          </a:xfrm>
        </p:grpSpPr>
        <p:sp>
          <p:nvSpPr>
            <p:cNvPr id="5" name="object 5"/>
            <p:cNvSpPr/>
            <p:nvPr/>
          </p:nvSpPr>
          <p:spPr>
            <a:xfrm>
              <a:off x="14287" y="14350"/>
              <a:ext cx="12178030" cy="1819275"/>
            </a:xfrm>
            <a:custGeom>
              <a:avLst/>
              <a:gdLst/>
              <a:ahLst/>
              <a:cxnLst/>
              <a:rect l="l" t="t" r="r" b="b"/>
              <a:pathLst>
                <a:path w="12178030" h="1819275">
                  <a:moveTo>
                    <a:pt x="12177712" y="0"/>
                  </a:moveTo>
                  <a:lnTo>
                    <a:pt x="0" y="0"/>
                  </a:lnTo>
                  <a:lnTo>
                    <a:pt x="0" y="1819275"/>
                  </a:lnTo>
                  <a:lnTo>
                    <a:pt x="12177712" y="1819275"/>
                  </a:lnTo>
                  <a:lnTo>
                    <a:pt x="12177712" y="0"/>
                  </a:lnTo>
                  <a:close/>
                </a:path>
              </a:pathLst>
            </a:custGeom>
            <a:solidFill>
              <a:srgbClr val="4890E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4287" y="14350"/>
              <a:ext cx="12178030" cy="1819275"/>
            </a:xfrm>
            <a:custGeom>
              <a:avLst/>
              <a:gdLst/>
              <a:ahLst/>
              <a:cxnLst/>
              <a:rect l="l" t="t" r="r" b="b"/>
              <a:pathLst>
                <a:path w="12178030" h="1819275">
                  <a:moveTo>
                    <a:pt x="12177712" y="0"/>
                  </a:moveTo>
                  <a:lnTo>
                    <a:pt x="0" y="0"/>
                  </a:lnTo>
                  <a:lnTo>
                    <a:pt x="0" y="1819275"/>
                  </a:lnTo>
                  <a:lnTo>
                    <a:pt x="12177712" y="1819275"/>
                  </a:lnTo>
                </a:path>
              </a:pathLst>
            </a:custGeom>
            <a:ln w="12700">
              <a:solidFill>
                <a:srgbClr val="4990E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505455" y="444182"/>
            <a:ext cx="7181088" cy="78611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113790">
              <a:lnSpc>
                <a:spcPct val="100000"/>
              </a:lnSpc>
              <a:spcBef>
                <a:spcPts val="130"/>
              </a:spcBef>
            </a:pPr>
            <a:r>
              <a:rPr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Описание</a:t>
            </a:r>
            <a:r>
              <a:rPr spc="-1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проекта</a:t>
            </a:r>
          </a:p>
        </p:txBody>
      </p:sp>
      <p:grpSp>
        <p:nvGrpSpPr>
          <p:cNvPr id="8" name="object 8"/>
          <p:cNvGrpSpPr/>
          <p:nvPr/>
        </p:nvGrpSpPr>
        <p:grpSpPr>
          <a:xfrm>
            <a:off x="-1586" y="2028825"/>
            <a:ext cx="12200255" cy="4835525"/>
            <a:chOff x="-1586" y="2028825"/>
            <a:chExt cx="12200255" cy="4835525"/>
          </a:xfrm>
        </p:grpSpPr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52925" y="6172200"/>
              <a:ext cx="7558151" cy="685800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381500" y="2028825"/>
              <a:ext cx="7505700" cy="4162425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4763" y="6519862"/>
              <a:ext cx="12187555" cy="338455"/>
            </a:xfrm>
            <a:custGeom>
              <a:avLst/>
              <a:gdLst/>
              <a:ahLst/>
              <a:cxnLst/>
              <a:rect l="l" t="t" r="r" b="b"/>
              <a:pathLst>
                <a:path w="12187555" h="338454">
                  <a:moveTo>
                    <a:pt x="12187236" y="0"/>
                  </a:moveTo>
                  <a:lnTo>
                    <a:pt x="0" y="0"/>
                  </a:lnTo>
                  <a:lnTo>
                    <a:pt x="0" y="338137"/>
                  </a:lnTo>
                  <a:lnTo>
                    <a:pt x="12187236" y="338137"/>
                  </a:lnTo>
                  <a:lnTo>
                    <a:pt x="12187236" y="0"/>
                  </a:lnTo>
                  <a:close/>
                </a:path>
              </a:pathLst>
            </a:custGeom>
            <a:solidFill>
              <a:srgbClr val="404040"/>
            </a:solidFill>
          </p:spPr>
          <p:txBody>
            <a:bodyPr wrap="square" lIns="0" tIns="0" rIns="0" bIns="0" rtlCol="0"/>
            <a:lstStyle/>
            <a:p>
              <a:endParaRPr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2" name="object 12"/>
            <p:cNvSpPr/>
            <p:nvPr/>
          </p:nvSpPr>
          <p:spPr>
            <a:xfrm>
              <a:off x="4763" y="6519862"/>
              <a:ext cx="12187555" cy="338455"/>
            </a:xfrm>
            <a:custGeom>
              <a:avLst/>
              <a:gdLst/>
              <a:ahLst/>
              <a:cxnLst/>
              <a:rect l="l" t="t" r="r" b="b"/>
              <a:pathLst>
                <a:path w="12187555" h="338454">
                  <a:moveTo>
                    <a:pt x="12187236" y="0"/>
                  </a:moveTo>
                  <a:lnTo>
                    <a:pt x="0" y="0"/>
                  </a:lnTo>
                  <a:lnTo>
                    <a:pt x="0" y="338137"/>
                  </a:lnTo>
                </a:path>
              </a:pathLst>
            </a:custGeom>
            <a:ln w="12700">
              <a:solidFill>
                <a:srgbClr val="172C51"/>
              </a:solidFill>
            </a:ln>
          </p:spPr>
          <p:txBody>
            <a:bodyPr wrap="square" lIns="0" tIns="0" rIns="0" bIns="0" rtlCol="0"/>
            <a:lstStyle/>
            <a:p>
              <a:endParaRPr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271461" y="1833626"/>
            <a:ext cx="11649075" cy="4700005"/>
          </a:xfrm>
          <a:prstGeom prst="rect">
            <a:avLst/>
          </a:prstGeom>
        </p:spPr>
        <p:txBody>
          <a:bodyPr vert="horz" wrap="square" lIns="0" tIns="1079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50"/>
              </a:spcBef>
            </a:pP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В</a:t>
            </a:r>
            <a:r>
              <a:rPr sz="2750" spc="9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начале</a:t>
            </a:r>
            <a:r>
              <a:rPr sz="2750" spc="8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мы</a:t>
            </a:r>
            <a:r>
              <a:rPr sz="2750" spc="13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организовали</a:t>
            </a:r>
            <a:r>
              <a:rPr sz="2750" spc="4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план</a:t>
            </a:r>
            <a:r>
              <a:rPr sz="2750" spc="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который</a:t>
            </a:r>
            <a:r>
              <a:rPr sz="2750" spc="4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включал</a:t>
            </a:r>
            <a:r>
              <a:rPr sz="2750" spc="4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в</a:t>
            </a:r>
            <a:r>
              <a:rPr sz="2750" spc="14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spc="-1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себя:</a:t>
            </a:r>
            <a:endParaRPr sz="2750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  <a:cs typeface="Calibri"/>
            </a:endParaRPr>
          </a:p>
          <a:p>
            <a:pPr marL="351790" indent="-258445">
              <a:lnSpc>
                <a:spcPct val="100000"/>
              </a:lnSpc>
              <a:spcBef>
                <a:spcPts val="755"/>
              </a:spcBef>
              <a:buChar char="&gt;"/>
              <a:tabLst>
                <a:tab pos="351790" algn="l"/>
              </a:tabLst>
            </a:pPr>
            <a:r>
              <a:rPr sz="275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Создание</a:t>
            </a:r>
            <a:r>
              <a:rPr sz="2750" spc="1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lang="ru-RU"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этапов - плана</a:t>
            </a:r>
            <a:r>
              <a:rPr sz="2750" spc="12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приложения</a:t>
            </a:r>
            <a:r>
              <a:rPr sz="2750" spc="6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с</a:t>
            </a:r>
            <a:r>
              <a:rPr sz="2750" spc="8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поиском</a:t>
            </a:r>
            <a:r>
              <a:rPr sz="2750" spc="13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информации</a:t>
            </a:r>
            <a:r>
              <a:rPr sz="2750" spc="5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о</a:t>
            </a:r>
            <a:r>
              <a:rPr sz="2750" spc="17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spc="-1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ВУЗах</a:t>
            </a:r>
            <a:endParaRPr sz="2750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  <a:cs typeface="Calibri"/>
            </a:endParaRPr>
          </a:p>
          <a:p>
            <a:pPr marL="351790" indent="-258445">
              <a:lnSpc>
                <a:spcPct val="100000"/>
              </a:lnSpc>
              <a:spcBef>
                <a:spcPts val="755"/>
              </a:spcBef>
              <a:buChar char="&gt;"/>
              <a:tabLst>
                <a:tab pos="351790" algn="l"/>
              </a:tabLst>
            </a:pP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Создание</a:t>
            </a:r>
            <a:r>
              <a:rPr sz="2750" spc="8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приложения</a:t>
            </a:r>
            <a:r>
              <a:rPr sz="2750" spc="7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с</a:t>
            </a:r>
            <a:r>
              <a:rPr sz="2750" spc="7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его</a:t>
            </a:r>
            <a:r>
              <a:rPr sz="2750" spc="7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lang="ru-RU" sz="2750" spc="75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кастомным</a:t>
            </a:r>
            <a:r>
              <a:rPr lang="ru-RU" sz="2750" spc="7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spc="-1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дизайном</a:t>
            </a:r>
            <a:endParaRPr sz="2750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  <a:cs typeface="Calibri"/>
            </a:endParaRPr>
          </a:p>
          <a:p>
            <a:pPr marL="351790" indent="-258445">
              <a:lnSpc>
                <a:spcPct val="100000"/>
              </a:lnSpc>
              <a:spcBef>
                <a:spcPts val="680"/>
              </a:spcBef>
              <a:buChar char="&gt;"/>
              <a:tabLst>
                <a:tab pos="351790" algn="l"/>
              </a:tabLst>
            </a:pP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Дополнение</a:t>
            </a:r>
            <a:r>
              <a:rPr sz="2750" spc="11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приложения</a:t>
            </a:r>
            <a:r>
              <a:rPr sz="2750" spc="10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разными</a:t>
            </a:r>
            <a:r>
              <a:rPr sz="2750" spc="11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QoL</a:t>
            </a:r>
            <a:r>
              <a:rPr sz="2750" spc="11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spc="-1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функциями</a:t>
            </a:r>
            <a:endParaRPr sz="2750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  <a:cs typeface="Calibri"/>
            </a:endParaRPr>
          </a:p>
          <a:p>
            <a:pPr marL="351790" indent="-258445">
              <a:lnSpc>
                <a:spcPct val="100000"/>
              </a:lnSpc>
              <a:spcBef>
                <a:spcPts val="755"/>
              </a:spcBef>
              <a:buChar char="&gt;"/>
              <a:tabLst>
                <a:tab pos="351790" algn="l"/>
              </a:tabLst>
            </a:pP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Привязка</a:t>
            </a:r>
            <a:r>
              <a:rPr sz="2750" spc="6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к</a:t>
            </a:r>
            <a:r>
              <a:rPr sz="2750" spc="114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приложен</a:t>
            </a:r>
            <a:r>
              <a:rPr lang="ru-RU"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и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ю</a:t>
            </a:r>
            <a:r>
              <a:rPr sz="2750" spc="1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3D-</a:t>
            </a:r>
            <a:r>
              <a:rPr sz="2750" spc="-2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Тура</a:t>
            </a:r>
            <a:endParaRPr lang="ru-RU" sz="2750" spc="-20" dirty="0">
              <a:ln>
                <a:solidFill>
                  <a:sysClr val="windowText" lastClr="000000"/>
                </a:solidFill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  <a:cs typeface="Calibri"/>
            </a:endParaRPr>
          </a:p>
          <a:p>
            <a:pPr marL="93345">
              <a:lnSpc>
                <a:spcPct val="100000"/>
              </a:lnSpc>
              <a:spcBef>
                <a:spcPts val="755"/>
              </a:spcBef>
              <a:tabLst>
                <a:tab pos="351790" algn="l"/>
              </a:tabLst>
            </a:pPr>
            <a:r>
              <a:rPr lang="en-US" sz="2750" spc="-2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&gt; </a:t>
            </a:r>
            <a:r>
              <a:rPr lang="ru-RU" sz="2750" spc="-2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Интеграция </a:t>
            </a:r>
            <a:r>
              <a:rPr lang="en-US" sz="2750" spc="-2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NodeJS </a:t>
            </a:r>
            <a:r>
              <a:rPr lang="ru-RU" sz="2750" spc="-2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для </a:t>
            </a:r>
            <a:r>
              <a:rPr lang="ru-RU" sz="2750" spc="-2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парсинга</a:t>
            </a:r>
            <a:r>
              <a:rPr lang="ru-RU" sz="2750" spc="-2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и расширения возможностей сайта</a:t>
            </a:r>
            <a:endParaRPr sz="2750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  <a:cs typeface="Calibri"/>
            </a:endParaRPr>
          </a:p>
          <a:p>
            <a:pPr marL="351790" indent="-258445">
              <a:lnSpc>
                <a:spcPct val="100000"/>
              </a:lnSpc>
              <a:spcBef>
                <a:spcPts val="755"/>
              </a:spcBef>
              <a:buChar char="&gt;"/>
              <a:tabLst>
                <a:tab pos="351790" algn="l"/>
              </a:tabLst>
            </a:pPr>
            <a:r>
              <a:rPr sz="275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Интегр</a:t>
            </a:r>
            <a:r>
              <a:rPr lang="ru-RU" sz="275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ация</a:t>
            </a:r>
            <a:r>
              <a:rPr sz="2750" spc="13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dotnet</a:t>
            </a:r>
            <a:r>
              <a:rPr sz="2750" spc="9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с</a:t>
            </a:r>
            <a:r>
              <a:rPr sz="2750" spc="8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вложенным</a:t>
            </a:r>
            <a:r>
              <a:rPr sz="2750" spc="4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spc="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ИИ-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ботом</a:t>
            </a:r>
            <a:r>
              <a:rPr sz="2750" spc="12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Chat-GPT</a:t>
            </a:r>
            <a:r>
              <a:rPr sz="2750" spc="5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(OpenAI</a:t>
            </a:r>
            <a:r>
              <a:rPr sz="2750" spc="11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spc="-2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API)</a:t>
            </a:r>
            <a:endParaRPr sz="2750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  <a:cs typeface="Calibri"/>
            </a:endParaRPr>
          </a:p>
          <a:p>
            <a:pPr marL="349885" indent="-256540">
              <a:lnSpc>
                <a:spcPct val="100000"/>
              </a:lnSpc>
              <a:spcBef>
                <a:spcPts val="680"/>
              </a:spcBef>
              <a:buChar char="&gt;"/>
              <a:tabLst>
                <a:tab pos="349885" algn="l"/>
              </a:tabLst>
            </a:pPr>
            <a:r>
              <a:rPr sz="275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Использова</a:t>
            </a:r>
            <a:r>
              <a:rPr lang="ru-RU" sz="275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ние</a:t>
            </a:r>
            <a:r>
              <a:rPr sz="2750" spc="14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ключ</a:t>
            </a:r>
            <a:r>
              <a:rPr lang="ru-RU"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а</a:t>
            </a:r>
            <a:r>
              <a:rPr sz="2750" spc="114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Chat-GPT</a:t>
            </a:r>
            <a:r>
              <a:rPr sz="2750" spc="6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для</a:t>
            </a:r>
            <a:r>
              <a:rPr sz="2750" spc="10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активаци</a:t>
            </a:r>
            <a:r>
              <a:rPr sz="2750" spc="14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ИИ</a:t>
            </a:r>
            <a:r>
              <a:rPr sz="2750" spc="8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в</a:t>
            </a:r>
            <a:r>
              <a:rPr sz="2750" spc="13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750" spc="-10" dirty="0" err="1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приложении</a:t>
            </a:r>
            <a:endParaRPr lang="ru-RU" sz="2750" spc="-10" dirty="0">
              <a:ln>
                <a:solidFill>
                  <a:sysClr val="windowText" lastClr="000000"/>
                </a:solidFill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  <a:cs typeface="Calibri"/>
            </a:endParaRPr>
          </a:p>
          <a:p>
            <a:pPr marL="93345">
              <a:lnSpc>
                <a:spcPct val="100000"/>
              </a:lnSpc>
              <a:spcBef>
                <a:spcPts val="680"/>
              </a:spcBef>
              <a:tabLst>
                <a:tab pos="349885" algn="l"/>
              </a:tabLst>
            </a:pPr>
            <a:r>
              <a:rPr lang="en-US" sz="2750" spc="-1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&gt; </a:t>
            </a:r>
            <a:r>
              <a:rPr lang="ru-RU" sz="2750" spc="-1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Завершительный этап создания Веб-Проекта</a:t>
            </a:r>
            <a:endParaRPr sz="2750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  <a:cs typeface="Calibri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-1586" y="-1523"/>
            <a:ext cx="12200255" cy="1841500"/>
            <a:chOff x="-1586" y="-1523"/>
            <a:chExt cx="12200255" cy="1841500"/>
          </a:xfrm>
        </p:grpSpPr>
        <p:sp>
          <p:nvSpPr>
            <p:cNvPr id="5" name="object 5"/>
            <p:cNvSpPr/>
            <p:nvPr/>
          </p:nvSpPr>
          <p:spPr>
            <a:xfrm>
              <a:off x="4763" y="4826"/>
              <a:ext cx="12187555" cy="1828800"/>
            </a:xfrm>
            <a:custGeom>
              <a:avLst/>
              <a:gdLst/>
              <a:ahLst/>
              <a:cxnLst/>
              <a:rect l="l" t="t" r="r" b="b"/>
              <a:pathLst>
                <a:path w="12187555" h="1828800">
                  <a:moveTo>
                    <a:pt x="12187236" y="0"/>
                  </a:moveTo>
                  <a:lnTo>
                    <a:pt x="0" y="0"/>
                  </a:lnTo>
                  <a:lnTo>
                    <a:pt x="0" y="1828800"/>
                  </a:lnTo>
                  <a:lnTo>
                    <a:pt x="12187236" y="1828800"/>
                  </a:lnTo>
                  <a:lnTo>
                    <a:pt x="12187236" y="0"/>
                  </a:lnTo>
                  <a:close/>
                </a:path>
              </a:pathLst>
            </a:custGeom>
            <a:solidFill>
              <a:srgbClr val="4890E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763" y="4826"/>
              <a:ext cx="12187555" cy="1828800"/>
            </a:xfrm>
            <a:custGeom>
              <a:avLst/>
              <a:gdLst/>
              <a:ahLst/>
              <a:cxnLst/>
              <a:rect l="l" t="t" r="r" b="b"/>
              <a:pathLst>
                <a:path w="12187555" h="1828800">
                  <a:moveTo>
                    <a:pt x="12187236" y="0"/>
                  </a:moveTo>
                  <a:lnTo>
                    <a:pt x="0" y="0"/>
                  </a:lnTo>
                  <a:lnTo>
                    <a:pt x="0" y="1828800"/>
                  </a:lnTo>
                  <a:lnTo>
                    <a:pt x="12187236" y="18288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505455" y="444182"/>
            <a:ext cx="7181088" cy="78611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106170">
              <a:lnSpc>
                <a:spcPct val="100000"/>
              </a:lnSpc>
              <a:spcBef>
                <a:spcPts val="130"/>
              </a:spcBef>
            </a:pPr>
            <a:r>
              <a:rPr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Процесс</a:t>
            </a:r>
            <a:r>
              <a:rPr spc="-229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pc="-1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Создания</a:t>
            </a:r>
          </a:p>
        </p:txBody>
      </p:sp>
      <p:grpSp>
        <p:nvGrpSpPr>
          <p:cNvPr id="8" name="object 8"/>
          <p:cNvGrpSpPr/>
          <p:nvPr/>
        </p:nvGrpSpPr>
        <p:grpSpPr>
          <a:xfrm>
            <a:off x="-1586" y="6513512"/>
            <a:ext cx="12200255" cy="351155"/>
            <a:chOff x="-1586" y="6513512"/>
            <a:chExt cx="12200255" cy="351155"/>
          </a:xfrm>
        </p:grpSpPr>
        <p:sp>
          <p:nvSpPr>
            <p:cNvPr id="9" name="object 9"/>
            <p:cNvSpPr/>
            <p:nvPr/>
          </p:nvSpPr>
          <p:spPr>
            <a:xfrm>
              <a:off x="4763" y="6519862"/>
              <a:ext cx="12187555" cy="338455"/>
            </a:xfrm>
            <a:custGeom>
              <a:avLst/>
              <a:gdLst/>
              <a:ahLst/>
              <a:cxnLst/>
              <a:rect l="l" t="t" r="r" b="b"/>
              <a:pathLst>
                <a:path w="12187555" h="338454">
                  <a:moveTo>
                    <a:pt x="12187236" y="0"/>
                  </a:moveTo>
                  <a:lnTo>
                    <a:pt x="0" y="0"/>
                  </a:lnTo>
                  <a:lnTo>
                    <a:pt x="0" y="338137"/>
                  </a:lnTo>
                  <a:lnTo>
                    <a:pt x="12187236" y="338137"/>
                  </a:lnTo>
                  <a:lnTo>
                    <a:pt x="12187236" y="0"/>
                  </a:lnTo>
                  <a:close/>
                </a:path>
              </a:pathLst>
            </a:custGeom>
            <a:solidFill>
              <a:srgbClr val="40404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763" y="6519862"/>
              <a:ext cx="12187555" cy="338455"/>
            </a:xfrm>
            <a:custGeom>
              <a:avLst/>
              <a:gdLst/>
              <a:ahLst/>
              <a:cxnLst/>
              <a:rect l="l" t="t" r="r" b="b"/>
              <a:pathLst>
                <a:path w="12187555" h="338454">
                  <a:moveTo>
                    <a:pt x="12187236" y="0"/>
                  </a:moveTo>
                  <a:lnTo>
                    <a:pt x="0" y="0"/>
                  </a:lnTo>
                  <a:lnTo>
                    <a:pt x="0" y="338137"/>
                  </a:lnTo>
                </a:path>
              </a:pathLst>
            </a:custGeom>
            <a:ln w="12700">
              <a:solidFill>
                <a:srgbClr val="172C5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381000" y="2061781"/>
            <a:ext cx="11430000" cy="4233209"/>
          </a:xfrm>
          <a:prstGeom prst="rect">
            <a:avLst/>
          </a:prstGeom>
        </p:spPr>
        <p:txBody>
          <a:bodyPr vert="horz" wrap="square" lIns="0" tIns="52069" rIns="0" bIns="0" rtlCol="0">
            <a:spAutoFit/>
          </a:bodyPr>
          <a:lstStyle/>
          <a:p>
            <a:pPr marL="1043305" marR="172085" indent="-872490" algn="just">
              <a:lnSpc>
                <a:spcPts val="3080"/>
              </a:lnSpc>
              <a:spcBef>
                <a:spcPts val="409"/>
              </a:spcBef>
            </a:pPr>
            <a:r>
              <a:rPr lang="ru-RU"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 сайте Вы</a:t>
            </a:r>
            <a:r>
              <a:rPr sz="2750" spc="13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 err="1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можете</a:t>
            </a:r>
            <a:r>
              <a:rPr sz="2750" spc="7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750" spc="7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узнать подробную информацию о ВУЗах – РК, </a:t>
            </a:r>
            <a:r>
              <a:rPr sz="2750" dirty="0" err="1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посмотреть</a:t>
            </a:r>
            <a:r>
              <a:rPr sz="2750" spc="7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какие</a:t>
            </a:r>
            <a:r>
              <a:rPr sz="2750" spc="7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специальности</a:t>
            </a:r>
            <a:r>
              <a:rPr sz="2750" spc="10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есть</a:t>
            </a:r>
            <a:r>
              <a:rPr sz="2750" spc="7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</a:t>
            </a:r>
            <a:r>
              <a:rPr sz="2750" spc="4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том</a:t>
            </a:r>
            <a:r>
              <a:rPr sz="2750" spc="2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или</a:t>
            </a:r>
            <a:r>
              <a:rPr sz="2750" spc="2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spc="-20" dirty="0" err="1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ином</a:t>
            </a:r>
            <a:r>
              <a:rPr sz="2750" spc="-2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 err="1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заведении</a:t>
            </a:r>
            <a:r>
              <a:rPr lang="ru-RU" sz="2750" spc="3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а</a:t>
            </a:r>
            <a:r>
              <a:rPr sz="2750" spc="11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также</a:t>
            </a:r>
            <a:r>
              <a:rPr sz="2750" spc="7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посмотреть</a:t>
            </a:r>
            <a:r>
              <a:rPr sz="2750" spc="8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сколько</a:t>
            </a:r>
            <a:r>
              <a:rPr sz="2750" spc="1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баллов</a:t>
            </a:r>
            <a:r>
              <a:rPr sz="2750" spc="5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ЕНТ</a:t>
            </a:r>
            <a:r>
              <a:rPr sz="2750" spc="2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750" spc="-2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</a:t>
            </a:r>
            <a:r>
              <a:rPr sz="2750" spc="-25" dirty="0" err="1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ам</a:t>
            </a:r>
            <a:endParaRPr sz="2750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539750" algn="just">
              <a:lnSpc>
                <a:spcPts val="2790"/>
              </a:lnSpc>
            </a:pP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потребуется</a:t>
            </a:r>
            <a:r>
              <a:rPr sz="2750" spc="4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набрать</a:t>
            </a:r>
            <a:r>
              <a:rPr sz="2750" spc="7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для</a:t>
            </a:r>
            <a:r>
              <a:rPr sz="2750" spc="13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поступления</a:t>
            </a:r>
            <a:r>
              <a:rPr sz="2750" spc="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</a:t>
            </a:r>
            <a:r>
              <a:rPr sz="2750" spc="114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грант,</a:t>
            </a:r>
            <a:r>
              <a:rPr sz="2750" spc="7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все</a:t>
            </a:r>
            <a:r>
              <a:rPr sz="2750" spc="6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это</a:t>
            </a:r>
            <a:r>
              <a:rPr sz="2750" spc="5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spc="-1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можно</a:t>
            </a:r>
            <a:endParaRPr sz="2750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805680" marR="346710" indent="-4231005" algn="just">
              <a:lnSpc>
                <a:spcPts val="3080"/>
              </a:lnSpc>
              <a:spcBef>
                <a:spcPts val="140"/>
              </a:spcBef>
            </a:pPr>
            <a:r>
              <a:rPr sz="2750" dirty="0" err="1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увидеть</a:t>
            </a:r>
            <a:r>
              <a:rPr sz="2750" spc="3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750" spc="3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 сайтах, и в </a:t>
            </a:r>
            <a:r>
              <a:rPr sz="2750" dirty="0" err="1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таблице</a:t>
            </a:r>
            <a:r>
              <a:rPr sz="2750" spc="2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spc="-1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где</a:t>
            </a:r>
            <a:r>
              <a:rPr sz="2750" spc="2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вы</a:t>
            </a:r>
            <a:r>
              <a:rPr sz="2750" spc="8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также</a:t>
            </a:r>
            <a:r>
              <a:rPr sz="2750" spc="2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 err="1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сможете</a:t>
            </a:r>
            <a:r>
              <a:rPr sz="2750" spc="2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 err="1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сравнит</a:t>
            </a:r>
            <a:r>
              <a:rPr lang="ru-RU"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ь </a:t>
            </a:r>
            <a:r>
              <a:rPr sz="2750" spc="-10" dirty="0" err="1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множество</a:t>
            </a:r>
            <a:r>
              <a:rPr sz="2750" spc="-1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ВУЗов</a:t>
            </a:r>
            <a:endParaRPr sz="2750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7620" algn="just">
              <a:lnSpc>
                <a:spcPct val="100000"/>
              </a:lnSpc>
              <a:spcBef>
                <a:spcPts val="1310"/>
              </a:spcBef>
            </a:pPr>
            <a:endParaRPr sz="2750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7620" algn="just">
              <a:lnSpc>
                <a:spcPts val="3155"/>
              </a:lnSpc>
              <a:spcBef>
                <a:spcPts val="5"/>
              </a:spcBef>
            </a:pP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Также</a:t>
            </a:r>
            <a:r>
              <a:rPr sz="2750" spc="3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</a:t>
            </a:r>
            <a:r>
              <a:rPr sz="2750" spc="3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нашем</a:t>
            </a:r>
            <a:r>
              <a:rPr sz="2750" spc="6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приложении</a:t>
            </a:r>
            <a:r>
              <a:rPr sz="2750" spc="6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вы</a:t>
            </a:r>
            <a:r>
              <a:rPr sz="2750" spc="2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сможете</a:t>
            </a:r>
            <a:r>
              <a:rPr sz="2750" spc="4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обозреть</a:t>
            </a:r>
            <a:r>
              <a:rPr sz="2750" spc="4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каждый</a:t>
            </a:r>
            <a:r>
              <a:rPr sz="2750" spc="-1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ВУЗ</a:t>
            </a:r>
            <a:r>
              <a:rPr sz="2750" spc="3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</a:t>
            </a:r>
            <a:r>
              <a:rPr sz="2750" spc="16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spc="-2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3D</a:t>
            </a:r>
            <a:endParaRPr sz="2750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7620" algn="just">
              <a:lnSpc>
                <a:spcPts val="3155"/>
              </a:lnSpc>
            </a:pP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</a:t>
            </a:r>
            <a:r>
              <a:rPr sz="2750" spc="10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помощью</a:t>
            </a:r>
            <a:r>
              <a:rPr sz="2750" spc="9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функции</a:t>
            </a:r>
            <a:r>
              <a:rPr sz="2750" spc="114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75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3D-</a:t>
            </a:r>
            <a:r>
              <a:rPr sz="2750" spc="-1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Тура.</a:t>
            </a:r>
            <a:r>
              <a:rPr lang="ru-RU" sz="2750" spc="-1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Или использовать поиск в Базе Данных на основе </a:t>
            </a:r>
            <a:r>
              <a:rPr lang="en-US" sz="2750" spc="-1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JSON + NodeJS </a:t>
            </a:r>
            <a:r>
              <a:rPr lang="ru-RU" sz="2750" spc="-10" dirty="0" err="1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скриптинга</a:t>
            </a:r>
            <a:r>
              <a:rPr lang="ru-RU" sz="2750" spc="-1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  <a:endParaRPr sz="2750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-1586" y="-1523"/>
            <a:ext cx="12200255" cy="1841500"/>
            <a:chOff x="-1586" y="-1523"/>
            <a:chExt cx="12200255" cy="1841500"/>
          </a:xfrm>
        </p:grpSpPr>
        <p:sp>
          <p:nvSpPr>
            <p:cNvPr id="5" name="object 5"/>
            <p:cNvSpPr/>
            <p:nvPr/>
          </p:nvSpPr>
          <p:spPr>
            <a:xfrm>
              <a:off x="4763" y="4826"/>
              <a:ext cx="12187555" cy="1828800"/>
            </a:xfrm>
            <a:custGeom>
              <a:avLst/>
              <a:gdLst/>
              <a:ahLst/>
              <a:cxnLst/>
              <a:rect l="l" t="t" r="r" b="b"/>
              <a:pathLst>
                <a:path w="12187555" h="1828800">
                  <a:moveTo>
                    <a:pt x="12187236" y="0"/>
                  </a:moveTo>
                  <a:lnTo>
                    <a:pt x="0" y="0"/>
                  </a:lnTo>
                  <a:lnTo>
                    <a:pt x="0" y="1828800"/>
                  </a:lnTo>
                  <a:lnTo>
                    <a:pt x="12187236" y="1828800"/>
                  </a:lnTo>
                  <a:lnTo>
                    <a:pt x="12187236" y="0"/>
                  </a:lnTo>
                  <a:close/>
                </a:path>
              </a:pathLst>
            </a:custGeom>
            <a:solidFill>
              <a:srgbClr val="4890E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763" y="4826"/>
              <a:ext cx="12187555" cy="1828800"/>
            </a:xfrm>
            <a:custGeom>
              <a:avLst/>
              <a:gdLst/>
              <a:ahLst/>
              <a:cxnLst/>
              <a:rect l="l" t="t" r="r" b="b"/>
              <a:pathLst>
                <a:path w="12187555" h="1828800">
                  <a:moveTo>
                    <a:pt x="12187236" y="0"/>
                  </a:moveTo>
                  <a:lnTo>
                    <a:pt x="0" y="0"/>
                  </a:lnTo>
                  <a:lnTo>
                    <a:pt x="0" y="1828800"/>
                  </a:lnTo>
                  <a:lnTo>
                    <a:pt x="12187236" y="1828800"/>
                  </a:lnTo>
                </a:path>
              </a:pathLst>
            </a:custGeom>
            <a:ln w="12700">
              <a:solidFill>
                <a:srgbClr val="4471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505455" y="444182"/>
            <a:ext cx="7181088" cy="78611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555750">
              <a:lnSpc>
                <a:spcPct val="100000"/>
              </a:lnSpc>
              <a:spcBef>
                <a:spcPts val="130"/>
              </a:spcBef>
            </a:pPr>
            <a:r>
              <a:rPr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Функции</a:t>
            </a:r>
            <a:r>
              <a:rPr spc="-8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pc="-1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Сайта</a:t>
            </a:r>
          </a:p>
        </p:txBody>
      </p:sp>
      <p:grpSp>
        <p:nvGrpSpPr>
          <p:cNvPr id="8" name="object 8"/>
          <p:cNvGrpSpPr/>
          <p:nvPr/>
        </p:nvGrpSpPr>
        <p:grpSpPr>
          <a:xfrm>
            <a:off x="-1586" y="6513512"/>
            <a:ext cx="12200255" cy="351155"/>
            <a:chOff x="-1586" y="6513512"/>
            <a:chExt cx="12200255" cy="351155"/>
          </a:xfrm>
        </p:grpSpPr>
        <p:sp>
          <p:nvSpPr>
            <p:cNvPr id="9" name="object 9"/>
            <p:cNvSpPr/>
            <p:nvPr/>
          </p:nvSpPr>
          <p:spPr>
            <a:xfrm>
              <a:off x="4763" y="6519862"/>
              <a:ext cx="12187555" cy="338455"/>
            </a:xfrm>
            <a:custGeom>
              <a:avLst/>
              <a:gdLst/>
              <a:ahLst/>
              <a:cxnLst/>
              <a:rect l="l" t="t" r="r" b="b"/>
              <a:pathLst>
                <a:path w="12187555" h="338454">
                  <a:moveTo>
                    <a:pt x="12187236" y="0"/>
                  </a:moveTo>
                  <a:lnTo>
                    <a:pt x="0" y="0"/>
                  </a:lnTo>
                  <a:lnTo>
                    <a:pt x="0" y="338137"/>
                  </a:lnTo>
                  <a:lnTo>
                    <a:pt x="12187236" y="338137"/>
                  </a:lnTo>
                  <a:lnTo>
                    <a:pt x="12187236" y="0"/>
                  </a:lnTo>
                  <a:close/>
                </a:path>
              </a:pathLst>
            </a:custGeom>
            <a:solidFill>
              <a:srgbClr val="40404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763" y="6519862"/>
              <a:ext cx="12187555" cy="338455"/>
            </a:xfrm>
            <a:custGeom>
              <a:avLst/>
              <a:gdLst/>
              <a:ahLst/>
              <a:cxnLst/>
              <a:rect l="l" t="t" r="r" b="b"/>
              <a:pathLst>
                <a:path w="12187555" h="338454">
                  <a:moveTo>
                    <a:pt x="12187236" y="0"/>
                  </a:moveTo>
                  <a:lnTo>
                    <a:pt x="0" y="0"/>
                  </a:lnTo>
                  <a:lnTo>
                    <a:pt x="0" y="338137"/>
                  </a:lnTo>
                </a:path>
              </a:pathLst>
            </a:custGeom>
            <a:ln w="12700">
              <a:solidFill>
                <a:srgbClr val="172C5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8275" y="4371975"/>
            <a:ext cx="1887855" cy="1490980"/>
          </a:xfrm>
          <a:prstGeom prst="rect">
            <a:avLst/>
          </a:prstGeom>
        </p:spPr>
        <p:txBody>
          <a:bodyPr vert="horz" wrap="square" lIns="0" tIns="31115" rIns="0" bIns="0" rtlCol="0">
            <a:spAutoFit/>
          </a:bodyPr>
          <a:lstStyle/>
          <a:p>
            <a:pPr marL="12700" marR="5080" indent="1270" algn="ctr">
              <a:lnSpc>
                <a:spcPts val="3829"/>
              </a:lnSpc>
              <a:spcBef>
                <a:spcPts val="245"/>
              </a:spcBef>
            </a:pPr>
            <a:r>
              <a:rPr sz="32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Поле</a:t>
            </a:r>
            <a:r>
              <a:rPr sz="3200" spc="-8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3200" spc="-2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для </a:t>
            </a:r>
            <a:r>
              <a:rPr sz="320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выбора</a:t>
            </a:r>
            <a:r>
              <a:rPr sz="3200" spc="-5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3200" spc="-25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3D </a:t>
            </a:r>
            <a:r>
              <a:rPr sz="3200" spc="-20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Тура</a:t>
            </a:r>
            <a:endParaRPr sz="3200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  <a:cs typeface="Calibri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9866376" y="8000"/>
            <a:ext cx="2332355" cy="3432175"/>
            <a:chOff x="9866376" y="8000"/>
            <a:chExt cx="2332355" cy="3432175"/>
          </a:xfrm>
        </p:grpSpPr>
        <p:sp>
          <p:nvSpPr>
            <p:cNvPr id="4" name="object 4"/>
            <p:cNvSpPr/>
            <p:nvPr/>
          </p:nvSpPr>
          <p:spPr>
            <a:xfrm>
              <a:off x="9872726" y="14350"/>
              <a:ext cx="2319655" cy="3419475"/>
            </a:xfrm>
            <a:custGeom>
              <a:avLst/>
              <a:gdLst/>
              <a:ahLst/>
              <a:cxnLst/>
              <a:rect l="l" t="t" r="r" b="b"/>
              <a:pathLst>
                <a:path w="2319654" h="3419475">
                  <a:moveTo>
                    <a:pt x="2319274" y="0"/>
                  </a:moveTo>
                  <a:lnTo>
                    <a:pt x="0" y="0"/>
                  </a:lnTo>
                  <a:lnTo>
                    <a:pt x="0" y="3419475"/>
                  </a:lnTo>
                  <a:lnTo>
                    <a:pt x="2319274" y="3419475"/>
                  </a:lnTo>
                  <a:lnTo>
                    <a:pt x="2319274" y="0"/>
                  </a:lnTo>
                  <a:close/>
                </a:path>
              </a:pathLst>
            </a:custGeom>
            <a:solidFill>
              <a:srgbClr val="4890E1"/>
            </a:solidFill>
          </p:spPr>
          <p:txBody>
            <a:bodyPr wrap="square" lIns="0" tIns="0" rIns="0" bIns="0" rtlCol="0"/>
            <a:lstStyle/>
            <a:p>
              <a:endParaRPr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" name="object 5"/>
            <p:cNvSpPr/>
            <p:nvPr/>
          </p:nvSpPr>
          <p:spPr>
            <a:xfrm>
              <a:off x="9872726" y="14350"/>
              <a:ext cx="2319655" cy="3419475"/>
            </a:xfrm>
            <a:custGeom>
              <a:avLst/>
              <a:gdLst/>
              <a:ahLst/>
              <a:cxnLst/>
              <a:rect l="l" t="t" r="r" b="b"/>
              <a:pathLst>
                <a:path w="2319654" h="3419475">
                  <a:moveTo>
                    <a:pt x="2319274" y="0"/>
                  </a:moveTo>
                  <a:lnTo>
                    <a:pt x="0" y="0"/>
                  </a:lnTo>
                  <a:lnTo>
                    <a:pt x="0" y="3419475"/>
                  </a:lnTo>
                  <a:lnTo>
                    <a:pt x="2319274" y="3419475"/>
                  </a:lnTo>
                </a:path>
              </a:pathLst>
            </a:custGeom>
            <a:ln w="12700">
              <a:solidFill>
                <a:srgbClr val="4990E1"/>
              </a:solidFill>
            </a:ln>
          </p:spPr>
          <p:txBody>
            <a:bodyPr wrap="square" lIns="0" tIns="0" rIns="0" bIns="0" rtlCol="0"/>
            <a:lstStyle/>
            <a:p>
              <a:endParaRPr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ctrTitle"/>
          </p:nvPr>
        </p:nvSpPr>
        <p:spPr>
          <a:xfrm>
            <a:off x="9942068" y="550663"/>
            <a:ext cx="2180970" cy="1864613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 marR="5080" indent="2540" algn="ctr">
              <a:lnSpc>
                <a:spcPct val="99700"/>
              </a:lnSpc>
              <a:spcBef>
                <a:spcPts val="140"/>
              </a:spcBef>
            </a:pPr>
            <a:r>
              <a:rPr sz="240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Поле</a:t>
            </a:r>
            <a:r>
              <a:rPr sz="2400" spc="-8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400" spc="-25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для </a:t>
            </a:r>
            <a:r>
              <a:rPr sz="2400" spc="-10" dirty="0" err="1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добавления</a:t>
            </a:r>
            <a:r>
              <a:rPr sz="2400" spc="-1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400" spc="-10" dirty="0" err="1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универов</a:t>
            </a:r>
            <a:br>
              <a:rPr lang="ru-RU" sz="2400" spc="-1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2400" spc="-10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(Для администрации)</a:t>
            </a:r>
            <a:endParaRPr sz="2400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248900" cy="3819525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9525"/>
              <a:ext cx="9858374" cy="3419475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019300" y="3228911"/>
              <a:ext cx="10172700" cy="3629088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219325" y="3428999"/>
              <a:ext cx="9972675" cy="3428999"/>
            </a:xfrm>
            <a:prstGeom prst="rect">
              <a:avLst/>
            </a:prstGeom>
          </p:spPr>
        </p:pic>
      </p:grpSp>
    </p:spTree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1000" y="475021"/>
            <a:ext cx="3790950" cy="24743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200"/>
              </a:lnSpc>
              <a:spcBef>
                <a:spcPts val="95"/>
              </a:spcBef>
            </a:pPr>
            <a:r>
              <a:rPr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Окно</a:t>
            </a:r>
            <a:r>
              <a:rPr sz="2000" spc="-3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в</a:t>
            </a:r>
            <a:r>
              <a:rPr sz="2000" spc="-1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котором</a:t>
            </a:r>
            <a:r>
              <a:rPr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вы</a:t>
            </a:r>
            <a:r>
              <a:rPr sz="2000" spc="-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можете</a:t>
            </a:r>
            <a:r>
              <a:rPr sz="2000" spc="-4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задать </a:t>
            </a:r>
            <a:r>
              <a:rPr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любой</a:t>
            </a:r>
            <a:r>
              <a:rPr sz="2000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spc="-1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интересующий</a:t>
            </a:r>
            <a:r>
              <a:rPr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lang="ru-RU"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В</a:t>
            </a:r>
            <a:r>
              <a:rPr sz="20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ас</a:t>
            </a:r>
            <a:r>
              <a:rPr sz="2000" spc="-1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вопрос</a:t>
            </a:r>
            <a:r>
              <a:rPr sz="2000" spc="-8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spc="-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о </a:t>
            </a:r>
            <a:r>
              <a:rPr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ВУЗах</a:t>
            </a:r>
            <a:r>
              <a:rPr sz="2000" spc="-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РК.</a:t>
            </a:r>
            <a:r>
              <a:rPr sz="2000" spc="-2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Наш</a:t>
            </a:r>
            <a:r>
              <a:rPr sz="2000" spc="-5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ИИ</a:t>
            </a:r>
            <a:r>
              <a:rPr sz="2000" spc="-4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заточен</a:t>
            </a:r>
            <a:r>
              <a:rPr sz="2000" spc="-1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именно</a:t>
            </a:r>
            <a:r>
              <a:rPr sz="2000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под </a:t>
            </a:r>
            <a:r>
              <a:rPr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вопросы</a:t>
            </a:r>
            <a:r>
              <a:rPr sz="2000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на</a:t>
            </a:r>
            <a:r>
              <a:rPr sz="2000" spc="-4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эту </a:t>
            </a:r>
            <a:r>
              <a:rPr sz="2000" spc="-2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тему,</a:t>
            </a:r>
            <a:r>
              <a:rPr sz="2000" spc="-7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соответственно </a:t>
            </a:r>
            <a:r>
              <a:rPr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он</a:t>
            </a:r>
            <a:r>
              <a:rPr sz="2000" spc="-4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будет</a:t>
            </a:r>
            <a:r>
              <a:rPr sz="2000" spc="-7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более</a:t>
            </a:r>
            <a:r>
              <a:rPr sz="2000" spc="-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подробно</a:t>
            </a:r>
            <a:r>
              <a:rPr sz="2000" spc="-3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и</a:t>
            </a:r>
            <a:r>
              <a:rPr sz="2000" spc="1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правильно </a:t>
            </a:r>
            <a:r>
              <a:rPr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отвечать</a:t>
            </a:r>
            <a:r>
              <a:rPr sz="2000" spc="-4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на</a:t>
            </a:r>
            <a:r>
              <a:rPr sz="2000" spc="-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заданный</a:t>
            </a:r>
            <a:r>
              <a:rPr sz="2000" spc="-2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Calibri"/>
              </a:rPr>
              <a:t>пользователем вопрос.</a:t>
            </a:r>
            <a:endParaRPr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23227" y="3810000"/>
            <a:ext cx="3706495" cy="2775312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12700" marR="5080">
              <a:lnSpc>
                <a:spcPct val="100899"/>
              </a:lnSpc>
              <a:spcBef>
                <a:spcPts val="80"/>
              </a:spcBef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Опять</a:t>
            </a:r>
            <a:r>
              <a:rPr sz="18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же,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мы</a:t>
            </a:r>
            <a:r>
              <a:rPr sz="1800" spc="-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использовали</a:t>
            </a:r>
            <a:r>
              <a:rPr sz="18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Chat-</a:t>
            </a:r>
            <a:r>
              <a:rPr sz="1800" spc="-20" dirty="0">
                <a:solidFill>
                  <a:srgbClr val="FFFFFF"/>
                </a:solidFill>
                <a:latin typeface="Calibri"/>
                <a:cs typeface="Calibri"/>
              </a:rPr>
              <a:t>GPT, 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который</a:t>
            </a:r>
            <a:r>
              <a:rPr sz="1800" spc="-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требует</a:t>
            </a:r>
            <a:r>
              <a:rPr sz="18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ключа</a:t>
            </a:r>
            <a:r>
              <a:rPr sz="18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для</a:t>
            </a:r>
            <a:r>
              <a:rPr sz="18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ответа,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однако</a:t>
            </a:r>
            <a:r>
              <a:rPr sz="18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если</a:t>
            </a:r>
            <a:r>
              <a:rPr sz="1800" spc="-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ключ</a:t>
            </a:r>
            <a:r>
              <a:rPr sz="18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35" dirty="0">
                <a:solidFill>
                  <a:srgbClr val="FFFFFF"/>
                </a:solidFill>
                <a:latin typeface="Calibri"/>
                <a:cs typeface="Calibri"/>
              </a:rPr>
              <a:t>будет,</a:t>
            </a:r>
            <a:r>
              <a:rPr sz="1800" spc="-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25" dirty="0">
                <a:solidFill>
                  <a:srgbClr val="FFFFFF"/>
                </a:solidFill>
                <a:latin typeface="Calibri"/>
                <a:cs typeface="Calibri"/>
              </a:rPr>
              <a:t>GPT</a:t>
            </a:r>
            <a:endParaRPr sz="1800" dirty="0">
              <a:latin typeface="Calibri"/>
              <a:cs typeface="Calibri"/>
            </a:endParaRPr>
          </a:p>
          <a:p>
            <a:pPr marL="12700">
              <a:lnSpc>
                <a:spcPts val="2105"/>
              </a:lnSpc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спокойно</a:t>
            </a:r>
            <a:r>
              <a:rPr sz="1800" spc="-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ответит.</a:t>
            </a:r>
            <a:endParaRPr sz="1800" dirty="0">
              <a:latin typeface="Calibri"/>
              <a:cs typeface="Calibri"/>
            </a:endParaRPr>
          </a:p>
          <a:p>
            <a:pPr marL="12700" marR="57785">
              <a:lnSpc>
                <a:spcPct val="100800"/>
              </a:lnSpc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Ошибка</a:t>
            </a:r>
            <a:r>
              <a:rPr sz="1800" spc="-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показанная</a:t>
            </a:r>
            <a:r>
              <a:rPr sz="18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на</a:t>
            </a:r>
            <a:r>
              <a:rPr sz="1800" spc="-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скриншоте показывает</a:t>
            </a:r>
            <a:r>
              <a:rPr sz="1800" spc="-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то</a:t>
            </a:r>
            <a:r>
              <a:rPr sz="1800" spc="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что</a:t>
            </a:r>
            <a:r>
              <a:rPr sz="18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запрос</a:t>
            </a:r>
            <a:r>
              <a:rPr sz="1800" spc="-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с</a:t>
            </a:r>
            <a:r>
              <a:rPr sz="1800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вопросом</a:t>
            </a:r>
            <a:endParaRPr sz="1800" dirty="0">
              <a:latin typeface="Calibri"/>
              <a:cs typeface="Calibri"/>
            </a:endParaRPr>
          </a:p>
          <a:p>
            <a:pPr marL="12700" marR="27940">
              <a:lnSpc>
                <a:spcPct val="99100"/>
              </a:lnSpc>
              <a:spcBef>
                <a:spcPts val="40"/>
              </a:spcBef>
            </a:pP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доходит</a:t>
            </a:r>
            <a:r>
              <a:rPr sz="18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до</a:t>
            </a:r>
            <a:r>
              <a:rPr sz="18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серверов</a:t>
            </a:r>
            <a:r>
              <a:rPr sz="18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OpenAI</a:t>
            </a:r>
            <a:r>
              <a:rPr sz="18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-</a:t>
            </a:r>
            <a:r>
              <a:rPr sz="18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они</a:t>
            </a:r>
            <a:r>
              <a:rPr sz="1800" spc="-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25" dirty="0">
                <a:solidFill>
                  <a:srgbClr val="FFFFFF"/>
                </a:solidFill>
                <a:latin typeface="Calibri"/>
                <a:cs typeface="Calibri"/>
              </a:rPr>
              <a:t>же 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Chat-</a:t>
            </a: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GPT,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однако</a:t>
            </a:r>
            <a:r>
              <a:rPr sz="18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ответить</a:t>
            </a:r>
            <a:r>
              <a:rPr sz="1800" spc="-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он</a:t>
            </a:r>
            <a:r>
              <a:rPr sz="18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25" dirty="0">
                <a:solidFill>
                  <a:srgbClr val="FFFFFF"/>
                </a:solidFill>
                <a:latin typeface="Calibri"/>
                <a:cs typeface="Calibri"/>
              </a:rPr>
              <a:t>не 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может</a:t>
            </a:r>
            <a:r>
              <a:rPr sz="18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поскольку</a:t>
            </a:r>
            <a:r>
              <a:rPr sz="1800" spc="-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10" dirty="0" err="1">
                <a:solidFill>
                  <a:srgbClr val="FFFFFF"/>
                </a:solidFill>
                <a:latin typeface="Calibri"/>
                <a:cs typeface="Calibri"/>
              </a:rPr>
              <a:t>отсутствует</a:t>
            </a:r>
            <a:r>
              <a:rPr sz="18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lang="ru-RU" sz="1800" spc="-40" dirty="0">
                <a:solidFill>
                  <a:srgbClr val="FFFFFF"/>
                </a:solidFill>
                <a:latin typeface="Calibri"/>
                <a:cs typeface="Calibri"/>
              </a:rPr>
              <a:t>активный </a:t>
            </a:r>
            <a:r>
              <a:rPr sz="1800" spc="-20" dirty="0" err="1">
                <a:solidFill>
                  <a:srgbClr val="FFFFFF"/>
                </a:solidFill>
                <a:latin typeface="Calibri"/>
                <a:cs typeface="Calibri"/>
              </a:rPr>
              <a:t>ключ</a:t>
            </a:r>
            <a:r>
              <a:rPr sz="1800" spc="-20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endParaRPr sz="1800" dirty="0">
              <a:latin typeface="Calibri"/>
              <a:cs typeface="Calibri"/>
            </a:endParaRPr>
          </a:p>
        </p:txBody>
      </p:sp>
      <p:pic>
        <p:nvPicPr>
          <p:cNvPr id="5" name="Рисунок 4" descr="Изображение выглядит как текст, снимок экрана, линия, Шриф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151CC8A4-9F00-36B7-927E-D31C0F6C7B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228600"/>
            <a:ext cx="7487695" cy="12765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Рисунок 6" descr="Изображение выглядит как текст, снимок экрана, программное обеспечение">
            <a:extLst>
              <a:ext uri="{FF2B5EF4-FFF2-40B4-BE49-F238E27FC236}">
                <a16:creationId xmlns:a16="http://schemas.microsoft.com/office/drawing/2014/main" id="{988918F3-C0FE-7505-D5BF-A3A0FD77B4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1" y="1531425"/>
            <a:ext cx="7502960" cy="268517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Рисунок 8" descr="Изображение выглядит как текст, снимок экрана, Шрифт, линия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4602D5B3-FEE6-90C1-C33D-650F65C886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5571680"/>
            <a:ext cx="2486340" cy="7710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Рисунок 10" descr="Изображение выглядит как текст, снимок экрана, Шрифт, линия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78EB49E7-B1F2-B50A-9C94-10229AE47D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326" y="4800600"/>
            <a:ext cx="2673274" cy="9684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2" name="Рисунок 11" descr="Изображение выглядит как текст, снимок экрана, программное обеспечение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B9AB41CA-4334-C0E6-DD10-A14633120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026011"/>
            <a:ext cx="6514971" cy="43014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6883174" y="2596279"/>
            <a:ext cx="5112652" cy="3160929"/>
          </a:xfrm>
          <a:prstGeom prst="rect">
            <a:avLst/>
          </a:prstGeom>
        </p:spPr>
        <p:txBody>
          <a:bodyPr vert="horz" wrap="square" lIns="0" tIns="167703" rIns="0" bIns="0" rtlCol="0">
            <a:spAutoFit/>
          </a:bodyPr>
          <a:lstStyle/>
          <a:p>
            <a:pPr marL="8255" marR="5080" indent="7620" algn="r">
              <a:lnSpc>
                <a:spcPct val="90000"/>
              </a:lnSpc>
              <a:spcBef>
                <a:spcPts val="390"/>
              </a:spcBef>
            </a:pPr>
            <a:r>
              <a:rPr dirty="0"/>
              <a:t>Мы</a:t>
            </a:r>
            <a:r>
              <a:rPr spc="10" dirty="0"/>
              <a:t> </a:t>
            </a:r>
            <a:r>
              <a:rPr spc="-10" dirty="0"/>
              <a:t>использовали</a:t>
            </a:r>
            <a:r>
              <a:rPr dirty="0"/>
              <a:t> Dotnet</a:t>
            </a:r>
            <a:r>
              <a:rPr spc="-85" dirty="0"/>
              <a:t> </a:t>
            </a:r>
            <a:r>
              <a:rPr dirty="0"/>
              <a:t>для</a:t>
            </a:r>
            <a:r>
              <a:rPr spc="-45" dirty="0"/>
              <a:t> </a:t>
            </a:r>
            <a:r>
              <a:rPr spc="-10" dirty="0"/>
              <a:t>создания</a:t>
            </a:r>
            <a:r>
              <a:rPr spc="-50" dirty="0"/>
              <a:t> </a:t>
            </a:r>
            <a:r>
              <a:rPr dirty="0"/>
              <a:t>связи</a:t>
            </a:r>
            <a:r>
              <a:rPr spc="-65" dirty="0"/>
              <a:t> </a:t>
            </a:r>
            <a:r>
              <a:rPr dirty="0"/>
              <a:t>с </a:t>
            </a:r>
            <a:r>
              <a:rPr spc="-10" dirty="0"/>
              <a:t>Чатом-</a:t>
            </a:r>
            <a:r>
              <a:rPr dirty="0"/>
              <a:t>GPT</a:t>
            </a:r>
            <a:r>
              <a:rPr spc="-80" dirty="0"/>
              <a:t> </a:t>
            </a:r>
            <a:r>
              <a:rPr dirty="0"/>
              <a:t>(OpenAI</a:t>
            </a:r>
            <a:r>
              <a:rPr spc="35" dirty="0"/>
              <a:t> </a:t>
            </a:r>
            <a:r>
              <a:rPr spc="-10" dirty="0"/>
              <a:t>API), который</a:t>
            </a:r>
            <a:r>
              <a:rPr spc="-75" dirty="0"/>
              <a:t> </a:t>
            </a:r>
            <a:r>
              <a:rPr dirty="0" err="1"/>
              <a:t>является</a:t>
            </a:r>
            <a:r>
              <a:rPr spc="-65" dirty="0"/>
              <a:t> </a:t>
            </a:r>
            <a:r>
              <a:rPr spc="-10" dirty="0" err="1"/>
              <a:t>единственным</a:t>
            </a:r>
            <a:r>
              <a:rPr spc="-100" dirty="0"/>
              <a:t> </a:t>
            </a:r>
            <a:r>
              <a:rPr lang="ru-RU" spc="-100" dirty="0"/>
              <a:t>полноценным </a:t>
            </a:r>
            <a:r>
              <a:rPr dirty="0"/>
              <a:t>ИИ</a:t>
            </a:r>
            <a:r>
              <a:rPr spc="-25" dirty="0"/>
              <a:t> </a:t>
            </a:r>
            <a:r>
              <a:rPr dirty="0"/>
              <a:t>в</a:t>
            </a:r>
            <a:r>
              <a:rPr spc="-80" dirty="0"/>
              <a:t> </a:t>
            </a:r>
            <a:r>
              <a:rPr dirty="0"/>
              <a:t>проекте.</a:t>
            </a:r>
            <a:r>
              <a:rPr spc="15" dirty="0"/>
              <a:t> </a:t>
            </a:r>
            <a:r>
              <a:rPr spc="-10" dirty="0"/>
              <a:t>Конкретно</a:t>
            </a:r>
            <a:r>
              <a:rPr spc="-45" dirty="0"/>
              <a:t> </a:t>
            </a:r>
            <a:r>
              <a:rPr dirty="0"/>
              <a:t>для</a:t>
            </a:r>
            <a:r>
              <a:rPr spc="-70" dirty="0"/>
              <a:t> </a:t>
            </a:r>
            <a:r>
              <a:rPr dirty="0"/>
              <a:t>нашего</a:t>
            </a:r>
            <a:r>
              <a:rPr spc="-40" dirty="0"/>
              <a:t> </a:t>
            </a:r>
            <a:r>
              <a:rPr spc="-10" dirty="0"/>
              <a:t>проекта </a:t>
            </a:r>
            <a:r>
              <a:rPr dirty="0"/>
              <a:t>мы</a:t>
            </a:r>
            <a:r>
              <a:rPr spc="-85" dirty="0"/>
              <a:t> </a:t>
            </a:r>
            <a:r>
              <a:rPr spc="-10" dirty="0"/>
              <a:t>немного</a:t>
            </a:r>
            <a:r>
              <a:rPr spc="-50" dirty="0"/>
              <a:t> </a:t>
            </a:r>
            <a:r>
              <a:rPr spc="-10" dirty="0"/>
              <a:t>подкорректировали</a:t>
            </a:r>
            <a:r>
              <a:rPr spc="-95" dirty="0"/>
              <a:t> </a:t>
            </a:r>
            <a:r>
              <a:rPr dirty="0"/>
              <a:t>его</a:t>
            </a:r>
            <a:r>
              <a:rPr spc="-55" dirty="0"/>
              <a:t> </a:t>
            </a:r>
            <a:r>
              <a:rPr dirty="0"/>
              <a:t>для</a:t>
            </a:r>
            <a:r>
              <a:rPr spc="-10" dirty="0"/>
              <a:t> </a:t>
            </a:r>
            <a:r>
              <a:rPr dirty="0"/>
              <a:t>работы</a:t>
            </a:r>
            <a:r>
              <a:rPr spc="-80" dirty="0"/>
              <a:t> </a:t>
            </a:r>
            <a:r>
              <a:rPr dirty="0"/>
              <a:t>с</a:t>
            </a:r>
            <a:r>
              <a:rPr spc="-30" dirty="0"/>
              <a:t> </a:t>
            </a:r>
            <a:r>
              <a:rPr dirty="0" err="1"/>
              <a:t>информацией</a:t>
            </a:r>
            <a:r>
              <a:rPr spc="-80" dirty="0"/>
              <a:t> </a:t>
            </a:r>
            <a:r>
              <a:rPr spc="-25" dirty="0"/>
              <a:t>п</a:t>
            </a:r>
            <a:r>
              <a:rPr lang="ru-RU" spc="-25" dirty="0"/>
              <a:t>р</a:t>
            </a:r>
            <a:r>
              <a:rPr spc="-25" dirty="0"/>
              <a:t>о </a:t>
            </a:r>
            <a:r>
              <a:rPr spc="-10" dirty="0"/>
              <a:t>университеты,</a:t>
            </a:r>
            <a:r>
              <a:rPr spc="-50" dirty="0"/>
              <a:t> </a:t>
            </a:r>
            <a:r>
              <a:rPr dirty="0"/>
              <a:t>что</a:t>
            </a:r>
            <a:r>
              <a:rPr spc="-40" dirty="0"/>
              <a:t> </a:t>
            </a:r>
            <a:r>
              <a:rPr spc="-10" dirty="0"/>
              <a:t>позволяет</a:t>
            </a:r>
            <a:r>
              <a:rPr spc="-70" dirty="0"/>
              <a:t> </a:t>
            </a:r>
            <a:r>
              <a:rPr dirty="0"/>
              <a:t>более</a:t>
            </a:r>
            <a:r>
              <a:rPr spc="-45" dirty="0"/>
              <a:t> </a:t>
            </a:r>
            <a:r>
              <a:rPr dirty="0"/>
              <a:t>точно</a:t>
            </a:r>
            <a:r>
              <a:rPr spc="-35" dirty="0"/>
              <a:t> </a:t>
            </a:r>
            <a:r>
              <a:rPr dirty="0"/>
              <a:t>и</a:t>
            </a:r>
            <a:r>
              <a:rPr spc="-70" dirty="0"/>
              <a:t> </a:t>
            </a:r>
            <a:r>
              <a:rPr dirty="0"/>
              <a:t>правильно</a:t>
            </a:r>
            <a:r>
              <a:rPr spc="-40" dirty="0"/>
              <a:t> </a:t>
            </a:r>
            <a:r>
              <a:rPr dirty="0"/>
              <a:t>отвечать</a:t>
            </a:r>
            <a:r>
              <a:rPr spc="-50" dirty="0"/>
              <a:t> </a:t>
            </a:r>
            <a:r>
              <a:rPr dirty="0"/>
              <a:t>на</a:t>
            </a:r>
            <a:r>
              <a:rPr spc="-70" dirty="0"/>
              <a:t> </a:t>
            </a:r>
            <a:r>
              <a:rPr spc="-10" dirty="0"/>
              <a:t>вопросы пользователя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-1586" y="-1523"/>
            <a:ext cx="12200255" cy="1841500"/>
            <a:chOff x="-1586" y="-1523"/>
            <a:chExt cx="12200255" cy="1841500"/>
          </a:xfrm>
        </p:grpSpPr>
        <p:sp>
          <p:nvSpPr>
            <p:cNvPr id="5" name="object 5"/>
            <p:cNvSpPr/>
            <p:nvPr/>
          </p:nvSpPr>
          <p:spPr>
            <a:xfrm>
              <a:off x="4763" y="4826"/>
              <a:ext cx="12187555" cy="1828800"/>
            </a:xfrm>
            <a:custGeom>
              <a:avLst/>
              <a:gdLst/>
              <a:ahLst/>
              <a:cxnLst/>
              <a:rect l="l" t="t" r="r" b="b"/>
              <a:pathLst>
                <a:path w="12187555" h="1828800">
                  <a:moveTo>
                    <a:pt x="12187236" y="0"/>
                  </a:moveTo>
                  <a:lnTo>
                    <a:pt x="0" y="0"/>
                  </a:lnTo>
                  <a:lnTo>
                    <a:pt x="0" y="1828800"/>
                  </a:lnTo>
                  <a:lnTo>
                    <a:pt x="12187236" y="1828800"/>
                  </a:lnTo>
                  <a:lnTo>
                    <a:pt x="12187236" y="0"/>
                  </a:lnTo>
                  <a:close/>
                </a:path>
              </a:pathLst>
            </a:custGeom>
            <a:solidFill>
              <a:srgbClr val="4890E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763" y="4826"/>
              <a:ext cx="12187555" cy="1828800"/>
            </a:xfrm>
            <a:custGeom>
              <a:avLst/>
              <a:gdLst/>
              <a:ahLst/>
              <a:cxnLst/>
              <a:rect l="l" t="t" r="r" b="b"/>
              <a:pathLst>
                <a:path w="12187555" h="1828800">
                  <a:moveTo>
                    <a:pt x="12187236" y="0"/>
                  </a:moveTo>
                  <a:lnTo>
                    <a:pt x="0" y="0"/>
                  </a:lnTo>
                  <a:lnTo>
                    <a:pt x="0" y="1828800"/>
                  </a:lnTo>
                  <a:lnTo>
                    <a:pt x="12187236" y="1828800"/>
                  </a:lnTo>
                </a:path>
              </a:pathLst>
            </a:custGeom>
            <a:ln w="12700">
              <a:solidFill>
                <a:srgbClr val="4471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505455" y="444182"/>
            <a:ext cx="7181088" cy="78611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267970">
              <a:lnSpc>
                <a:spcPct val="100000"/>
              </a:lnSpc>
              <a:spcBef>
                <a:spcPts val="130"/>
              </a:spcBef>
            </a:pPr>
            <a:r>
              <a:rPr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Процесс</a:t>
            </a:r>
            <a:r>
              <a:rPr spc="-19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интеграции</a:t>
            </a:r>
            <a:r>
              <a:rPr spc="-18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pc="-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ИИ:</a:t>
            </a:r>
          </a:p>
        </p:txBody>
      </p:sp>
      <p:grpSp>
        <p:nvGrpSpPr>
          <p:cNvPr id="8" name="object 8"/>
          <p:cNvGrpSpPr/>
          <p:nvPr/>
        </p:nvGrpSpPr>
        <p:grpSpPr>
          <a:xfrm>
            <a:off x="-1586" y="6513512"/>
            <a:ext cx="12200255" cy="351155"/>
            <a:chOff x="-1586" y="6513512"/>
            <a:chExt cx="12200255" cy="351155"/>
          </a:xfrm>
        </p:grpSpPr>
        <p:sp>
          <p:nvSpPr>
            <p:cNvPr id="9" name="object 9"/>
            <p:cNvSpPr/>
            <p:nvPr/>
          </p:nvSpPr>
          <p:spPr>
            <a:xfrm>
              <a:off x="4763" y="6519862"/>
              <a:ext cx="12187555" cy="338455"/>
            </a:xfrm>
            <a:custGeom>
              <a:avLst/>
              <a:gdLst/>
              <a:ahLst/>
              <a:cxnLst/>
              <a:rect l="l" t="t" r="r" b="b"/>
              <a:pathLst>
                <a:path w="12187555" h="338454">
                  <a:moveTo>
                    <a:pt x="12187236" y="0"/>
                  </a:moveTo>
                  <a:lnTo>
                    <a:pt x="0" y="0"/>
                  </a:lnTo>
                  <a:lnTo>
                    <a:pt x="0" y="338137"/>
                  </a:lnTo>
                  <a:lnTo>
                    <a:pt x="12187236" y="338137"/>
                  </a:lnTo>
                  <a:lnTo>
                    <a:pt x="12187236" y="0"/>
                  </a:lnTo>
                  <a:close/>
                </a:path>
              </a:pathLst>
            </a:custGeom>
            <a:solidFill>
              <a:srgbClr val="40404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763" y="6519862"/>
              <a:ext cx="12187555" cy="338455"/>
            </a:xfrm>
            <a:custGeom>
              <a:avLst/>
              <a:gdLst/>
              <a:ahLst/>
              <a:cxnLst/>
              <a:rect l="l" t="t" r="r" b="b"/>
              <a:pathLst>
                <a:path w="12187555" h="338454">
                  <a:moveTo>
                    <a:pt x="12187236" y="0"/>
                  </a:moveTo>
                  <a:lnTo>
                    <a:pt x="0" y="0"/>
                  </a:lnTo>
                  <a:lnTo>
                    <a:pt x="0" y="338137"/>
                  </a:lnTo>
                </a:path>
              </a:pathLst>
            </a:custGeom>
            <a:ln w="12700">
              <a:solidFill>
                <a:srgbClr val="172C5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4" name="Рисунок 13" descr="Изображение выглядит как карта, снимок экрана, воздушный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451B5EE0-7738-64C7-4E5F-6DC4E4C18E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6057"/>
            <a:ext cx="12192000" cy="4621373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-1586" y="-1523"/>
            <a:ext cx="12200255" cy="1841500"/>
            <a:chOff x="-1586" y="-1523"/>
            <a:chExt cx="12200255" cy="1841500"/>
          </a:xfrm>
        </p:grpSpPr>
        <p:sp>
          <p:nvSpPr>
            <p:cNvPr id="5" name="object 5"/>
            <p:cNvSpPr/>
            <p:nvPr/>
          </p:nvSpPr>
          <p:spPr>
            <a:xfrm>
              <a:off x="4763" y="4826"/>
              <a:ext cx="12187555" cy="1828800"/>
            </a:xfrm>
            <a:custGeom>
              <a:avLst/>
              <a:gdLst/>
              <a:ahLst/>
              <a:cxnLst/>
              <a:rect l="l" t="t" r="r" b="b"/>
              <a:pathLst>
                <a:path w="12187555" h="1828800">
                  <a:moveTo>
                    <a:pt x="12187236" y="0"/>
                  </a:moveTo>
                  <a:lnTo>
                    <a:pt x="0" y="0"/>
                  </a:lnTo>
                  <a:lnTo>
                    <a:pt x="0" y="1828800"/>
                  </a:lnTo>
                  <a:lnTo>
                    <a:pt x="12187236" y="1828800"/>
                  </a:lnTo>
                  <a:lnTo>
                    <a:pt x="12187236" y="0"/>
                  </a:lnTo>
                  <a:close/>
                </a:path>
              </a:pathLst>
            </a:custGeom>
            <a:solidFill>
              <a:srgbClr val="4890E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763" y="4826"/>
              <a:ext cx="12187555" cy="1828800"/>
            </a:xfrm>
            <a:custGeom>
              <a:avLst/>
              <a:gdLst/>
              <a:ahLst/>
              <a:cxnLst/>
              <a:rect l="l" t="t" r="r" b="b"/>
              <a:pathLst>
                <a:path w="12187555" h="1828800">
                  <a:moveTo>
                    <a:pt x="12187236" y="0"/>
                  </a:moveTo>
                  <a:lnTo>
                    <a:pt x="0" y="0"/>
                  </a:lnTo>
                  <a:lnTo>
                    <a:pt x="0" y="1828800"/>
                  </a:lnTo>
                  <a:lnTo>
                    <a:pt x="12187236" y="1828800"/>
                  </a:lnTo>
                </a:path>
              </a:pathLst>
            </a:custGeom>
            <a:ln w="12700">
              <a:solidFill>
                <a:srgbClr val="4471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505455" y="444182"/>
            <a:ext cx="7181088" cy="78611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2399030">
              <a:lnSpc>
                <a:spcPct val="100000"/>
              </a:lnSpc>
              <a:spcBef>
                <a:spcPts val="130"/>
              </a:spcBef>
            </a:pPr>
            <a:r>
              <a:rPr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3D-</a:t>
            </a:r>
            <a:r>
              <a:rPr spc="-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Туры</a:t>
            </a:r>
            <a:r>
              <a:rPr spc="-45" dirty="0"/>
              <a:t>: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4213DAE6-AABB-B1D0-5DEE-EA7D199EE444}"/>
              </a:ext>
            </a:extLst>
          </p:cNvPr>
          <p:cNvSpPr/>
          <p:nvPr/>
        </p:nvSpPr>
        <p:spPr>
          <a:xfrm>
            <a:off x="76200" y="2819400"/>
            <a:ext cx="4419600" cy="3429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rgbClr val="FFFFFF"/>
                </a:solidFill>
                <a:latin typeface="Calibri"/>
                <a:cs typeface="Calibri"/>
              </a:rPr>
              <a:t>При</a:t>
            </a:r>
            <a:r>
              <a:rPr lang="ru-RU" sz="24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lang="ru-RU" sz="2400" dirty="0">
                <a:solidFill>
                  <a:srgbClr val="FFFFFF"/>
                </a:solidFill>
                <a:latin typeface="Calibri"/>
                <a:cs typeface="Calibri"/>
              </a:rPr>
              <a:t>помощи</a:t>
            </a:r>
            <a:r>
              <a:rPr lang="ru-RU" sz="240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lang="ru-RU" sz="2400" dirty="0" err="1">
                <a:solidFill>
                  <a:srgbClr val="FFFFFF"/>
                </a:solidFill>
                <a:latin typeface="Calibri"/>
                <a:cs typeface="Calibri"/>
              </a:rPr>
              <a:t>NodeJS</a:t>
            </a:r>
            <a:r>
              <a:rPr lang="ru-RU" sz="24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lang="ru-RU" sz="2400" spc="-25" dirty="0">
                <a:solidFill>
                  <a:srgbClr val="FFFFFF"/>
                </a:solidFill>
                <a:latin typeface="Calibri"/>
                <a:cs typeface="Calibri"/>
              </a:rPr>
              <a:t>для </a:t>
            </a:r>
            <a:r>
              <a:rPr lang="ru-RU" sz="2400" dirty="0" err="1">
                <a:solidFill>
                  <a:srgbClr val="FFFFFF"/>
                </a:solidFill>
                <a:latin typeface="Calibri"/>
                <a:cs typeface="Calibri"/>
              </a:rPr>
              <a:t>парсинга</a:t>
            </a:r>
            <a:r>
              <a:rPr lang="ru-RU"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lang="ru-RU" sz="2400" dirty="0">
                <a:solidFill>
                  <a:srgbClr val="FFFFFF"/>
                </a:solidFill>
                <a:latin typeface="Calibri"/>
                <a:cs typeface="Calibri"/>
              </a:rPr>
              <a:t>элементов</a:t>
            </a:r>
            <a:r>
              <a:rPr lang="ru-RU" sz="2400" spc="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lang="ru-RU" sz="2400" spc="-50" dirty="0">
                <a:solidFill>
                  <a:srgbClr val="FFFFFF"/>
                </a:solidFill>
                <a:latin typeface="Calibri"/>
                <a:cs typeface="Calibri"/>
              </a:rPr>
              <a:t>с </a:t>
            </a:r>
            <a:r>
              <a:rPr lang="ru-RU" sz="2400" dirty="0">
                <a:solidFill>
                  <a:srgbClr val="FFFFFF"/>
                </a:solidFill>
                <a:latin typeface="Calibri"/>
                <a:cs typeface="Calibri"/>
              </a:rPr>
              <a:t>других</a:t>
            </a:r>
            <a:r>
              <a:rPr lang="ru-RU" sz="24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lang="ru-RU" sz="2400" dirty="0">
                <a:solidFill>
                  <a:srgbClr val="FFFFFF"/>
                </a:solidFill>
                <a:latin typeface="Calibri"/>
                <a:cs typeface="Calibri"/>
              </a:rPr>
              <a:t>сайтов,</a:t>
            </a:r>
            <a:r>
              <a:rPr lang="ru-RU" sz="2400" spc="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lang="ru-RU" sz="2400" dirty="0">
                <a:solidFill>
                  <a:srgbClr val="FFFFFF"/>
                </a:solidFill>
                <a:latin typeface="Calibri"/>
                <a:cs typeface="Calibri"/>
              </a:rPr>
              <a:t>в</a:t>
            </a:r>
            <a:r>
              <a:rPr lang="ru-RU" sz="24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lang="ru-RU" sz="2400" spc="-10" dirty="0">
                <a:solidFill>
                  <a:srgbClr val="FFFFFF"/>
                </a:solidFill>
                <a:latin typeface="Calibri"/>
                <a:cs typeface="Calibri"/>
              </a:rPr>
              <a:t>нашем </a:t>
            </a:r>
            <a:r>
              <a:rPr lang="ru-RU" sz="2400" dirty="0">
                <a:solidFill>
                  <a:srgbClr val="FFFFFF"/>
                </a:solidFill>
                <a:latin typeface="Calibri"/>
                <a:cs typeface="Calibri"/>
              </a:rPr>
              <a:t>приложении</a:t>
            </a:r>
            <a:r>
              <a:rPr lang="ru-RU" sz="2400" spc="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lang="ru-RU" sz="2400" spc="-20" dirty="0">
                <a:solidFill>
                  <a:srgbClr val="FFFFFF"/>
                </a:solidFill>
                <a:latin typeface="Calibri"/>
                <a:cs typeface="Calibri"/>
              </a:rPr>
              <a:t>можно </a:t>
            </a:r>
            <a:r>
              <a:rPr lang="ru-RU" sz="2400" dirty="0">
                <a:solidFill>
                  <a:srgbClr val="FFFFFF"/>
                </a:solidFill>
                <a:latin typeface="Calibri"/>
                <a:cs typeface="Calibri"/>
              </a:rPr>
              <a:t>просматривать</a:t>
            </a:r>
            <a:r>
              <a:rPr lang="ru-RU" sz="2400" spc="3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lang="ru-RU" sz="2400" dirty="0">
                <a:solidFill>
                  <a:srgbClr val="FFFFFF"/>
                </a:solidFill>
                <a:latin typeface="Calibri"/>
                <a:cs typeface="Calibri"/>
              </a:rPr>
              <a:t>3D-</a:t>
            </a:r>
            <a:r>
              <a:rPr lang="ru-RU" sz="2400" spc="-20" dirty="0">
                <a:solidFill>
                  <a:srgbClr val="FFFFFF"/>
                </a:solidFill>
                <a:latin typeface="Calibri"/>
                <a:cs typeface="Calibri"/>
              </a:rPr>
              <a:t>Туры </a:t>
            </a:r>
            <a:r>
              <a:rPr lang="ru-RU" sz="2400" dirty="0">
                <a:solidFill>
                  <a:srgbClr val="FFFFFF"/>
                </a:solidFill>
                <a:latin typeface="Calibri"/>
                <a:cs typeface="Calibri"/>
              </a:rPr>
              <a:t>разных</a:t>
            </a:r>
            <a:r>
              <a:rPr lang="ru-RU"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lang="ru-RU" sz="2400" dirty="0">
                <a:solidFill>
                  <a:srgbClr val="FFFFFF"/>
                </a:solidFill>
                <a:latin typeface="Calibri"/>
                <a:cs typeface="Calibri"/>
              </a:rPr>
              <a:t>ВУЗов,</a:t>
            </a:r>
            <a:r>
              <a:rPr lang="ru-RU" sz="2400" spc="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lang="ru-RU" sz="2400" dirty="0">
                <a:solidFill>
                  <a:srgbClr val="FFFFFF"/>
                </a:solidFill>
                <a:latin typeface="Calibri"/>
                <a:cs typeface="Calibri"/>
              </a:rPr>
              <a:t>сразу</a:t>
            </a:r>
            <a:r>
              <a:rPr lang="ru-RU" sz="2400" spc="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lang="ru-RU" sz="2400" spc="-25" dirty="0">
                <a:solidFill>
                  <a:srgbClr val="FFFFFF"/>
                </a:solidFill>
                <a:latin typeface="Calibri"/>
                <a:cs typeface="Calibri"/>
              </a:rPr>
              <a:t>на </a:t>
            </a:r>
            <a:r>
              <a:rPr lang="ru-RU" sz="2400" dirty="0">
                <a:solidFill>
                  <a:srgbClr val="FFFFFF"/>
                </a:solidFill>
                <a:latin typeface="Calibri"/>
                <a:cs typeface="Calibri"/>
              </a:rPr>
              <a:t>странице,</a:t>
            </a:r>
            <a:r>
              <a:rPr lang="ru-RU" sz="2400" spc="1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lang="ru-RU" sz="2400" dirty="0">
                <a:solidFill>
                  <a:srgbClr val="FFFFFF"/>
                </a:solidFill>
                <a:latin typeface="Calibri"/>
                <a:cs typeface="Calibri"/>
              </a:rPr>
              <a:t>что</a:t>
            </a:r>
            <a:r>
              <a:rPr lang="ru-RU" sz="2400" spc="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lang="ru-RU" sz="2400" spc="-20" dirty="0">
                <a:solidFill>
                  <a:srgbClr val="FFFFFF"/>
                </a:solidFill>
                <a:latin typeface="Calibri"/>
                <a:cs typeface="Calibri"/>
              </a:rPr>
              <a:t>может </a:t>
            </a:r>
            <a:r>
              <a:rPr lang="ru-RU" sz="2400" dirty="0">
                <a:solidFill>
                  <a:srgbClr val="FFFFFF"/>
                </a:solidFill>
                <a:latin typeface="Calibri"/>
                <a:cs typeface="Calibri"/>
              </a:rPr>
              <a:t>облегчить</a:t>
            </a:r>
            <a:r>
              <a:rPr lang="ru-RU" sz="24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lang="ru-RU" sz="2400" spc="-10" dirty="0">
                <a:solidFill>
                  <a:srgbClr val="FFFFFF"/>
                </a:solidFill>
                <a:latin typeface="Calibri"/>
                <a:cs typeface="Calibri"/>
              </a:rPr>
              <a:t>поиски </a:t>
            </a:r>
            <a:r>
              <a:rPr lang="ru-RU" sz="2400" dirty="0">
                <a:solidFill>
                  <a:srgbClr val="FFFFFF"/>
                </a:solidFill>
                <a:latin typeface="Calibri"/>
                <a:cs typeface="Calibri"/>
              </a:rPr>
              <a:t>подходящего</a:t>
            </a:r>
            <a:r>
              <a:rPr lang="ru-RU" sz="24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lang="ru-RU" sz="2400" spc="-10" dirty="0">
                <a:solidFill>
                  <a:srgbClr val="FFFFFF"/>
                </a:solidFill>
                <a:latin typeface="Calibri"/>
                <a:cs typeface="Calibri"/>
              </a:rPr>
              <a:t>заведения студенту.</a:t>
            </a:r>
            <a:endParaRPr lang="ru-RU" sz="2400" dirty="0">
              <a:latin typeface="Calibri"/>
              <a:cs typeface="Calibri"/>
            </a:endParaRPr>
          </a:p>
          <a:p>
            <a:pPr algn="ctr"/>
            <a:endParaRPr lang="ru-RU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-1586" y="6513512"/>
            <a:ext cx="12200255" cy="351155"/>
            <a:chOff x="-1586" y="6513512"/>
            <a:chExt cx="12200255" cy="351155"/>
          </a:xfrm>
        </p:grpSpPr>
        <p:sp>
          <p:nvSpPr>
            <p:cNvPr id="9" name="object 9"/>
            <p:cNvSpPr/>
            <p:nvPr/>
          </p:nvSpPr>
          <p:spPr>
            <a:xfrm>
              <a:off x="4763" y="6519862"/>
              <a:ext cx="12187555" cy="338455"/>
            </a:xfrm>
            <a:custGeom>
              <a:avLst/>
              <a:gdLst/>
              <a:ahLst/>
              <a:cxnLst/>
              <a:rect l="l" t="t" r="r" b="b"/>
              <a:pathLst>
                <a:path w="12187555" h="338454">
                  <a:moveTo>
                    <a:pt x="12187236" y="0"/>
                  </a:moveTo>
                  <a:lnTo>
                    <a:pt x="0" y="0"/>
                  </a:lnTo>
                  <a:lnTo>
                    <a:pt x="0" y="338137"/>
                  </a:lnTo>
                  <a:lnTo>
                    <a:pt x="12187236" y="338137"/>
                  </a:lnTo>
                  <a:lnTo>
                    <a:pt x="12187236" y="0"/>
                  </a:lnTo>
                  <a:close/>
                </a:path>
              </a:pathLst>
            </a:custGeom>
            <a:solidFill>
              <a:srgbClr val="40404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763" y="6519862"/>
              <a:ext cx="12187555" cy="338455"/>
            </a:xfrm>
            <a:custGeom>
              <a:avLst/>
              <a:gdLst/>
              <a:ahLst/>
              <a:cxnLst/>
              <a:rect l="l" t="t" r="r" b="b"/>
              <a:pathLst>
                <a:path w="12187555" h="338454">
                  <a:moveTo>
                    <a:pt x="12187236" y="0"/>
                  </a:moveTo>
                  <a:lnTo>
                    <a:pt x="0" y="0"/>
                  </a:lnTo>
                  <a:lnTo>
                    <a:pt x="0" y="338137"/>
                  </a:lnTo>
                </a:path>
              </a:pathLst>
            </a:custGeom>
            <a:ln w="12700">
              <a:solidFill>
                <a:srgbClr val="172C5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2" name="Рисунок 11" descr="Изображение выглядит как текст, снимок экрана">
            <a:extLst>
              <a:ext uri="{FF2B5EF4-FFF2-40B4-BE49-F238E27FC236}">
                <a16:creationId xmlns:a16="http://schemas.microsoft.com/office/drawing/2014/main" id="{BBA32864-D284-332D-0B38-8D9BF517348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400" y="2133600"/>
            <a:ext cx="3752478" cy="381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object 4"/>
          <p:cNvGrpSpPr/>
          <p:nvPr/>
        </p:nvGrpSpPr>
        <p:grpSpPr>
          <a:xfrm>
            <a:off x="0" y="-1523"/>
            <a:ext cx="12198669" cy="1906524"/>
            <a:chOff x="-1586" y="-1523"/>
            <a:chExt cx="12200255" cy="1841500"/>
          </a:xfrm>
          <a:effectLst>
            <a:reflection blurRad="6350" stA="50000" endA="300" endPos="55000" dir="5400000" sy="-100000" algn="bl" rotWithShape="0"/>
          </a:effectLst>
        </p:grpSpPr>
        <p:sp>
          <p:nvSpPr>
            <p:cNvPr id="5" name="object 5"/>
            <p:cNvSpPr/>
            <p:nvPr/>
          </p:nvSpPr>
          <p:spPr>
            <a:xfrm>
              <a:off x="4763" y="4826"/>
              <a:ext cx="12187555" cy="1828800"/>
            </a:xfrm>
            <a:custGeom>
              <a:avLst/>
              <a:gdLst/>
              <a:ahLst/>
              <a:cxnLst/>
              <a:rect l="l" t="t" r="r" b="b"/>
              <a:pathLst>
                <a:path w="12187555" h="1828800">
                  <a:moveTo>
                    <a:pt x="12187236" y="0"/>
                  </a:moveTo>
                  <a:lnTo>
                    <a:pt x="0" y="0"/>
                  </a:lnTo>
                  <a:lnTo>
                    <a:pt x="0" y="1828800"/>
                  </a:lnTo>
                  <a:lnTo>
                    <a:pt x="12187236" y="1828800"/>
                  </a:lnTo>
                  <a:lnTo>
                    <a:pt x="12187236" y="0"/>
                  </a:lnTo>
                  <a:close/>
                </a:path>
              </a:pathLst>
            </a:custGeom>
            <a:solidFill>
              <a:srgbClr val="4890E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763" y="4826"/>
              <a:ext cx="12187555" cy="1828800"/>
            </a:xfrm>
            <a:custGeom>
              <a:avLst/>
              <a:gdLst/>
              <a:ahLst/>
              <a:cxnLst/>
              <a:rect l="l" t="t" r="r" b="b"/>
              <a:pathLst>
                <a:path w="12187555" h="1828800">
                  <a:moveTo>
                    <a:pt x="12187236" y="0"/>
                  </a:moveTo>
                  <a:lnTo>
                    <a:pt x="0" y="0"/>
                  </a:lnTo>
                  <a:lnTo>
                    <a:pt x="0" y="1828800"/>
                  </a:lnTo>
                  <a:lnTo>
                    <a:pt x="12187236" y="1828800"/>
                  </a:lnTo>
                </a:path>
              </a:pathLst>
            </a:custGeom>
            <a:ln w="12700">
              <a:solidFill>
                <a:srgbClr val="4471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066800" y="674149"/>
            <a:ext cx="7181088" cy="78611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2399030" algn="ctr">
              <a:lnSpc>
                <a:spcPct val="100000"/>
              </a:lnSpc>
              <a:spcBef>
                <a:spcPts val="130"/>
              </a:spcBef>
            </a:pPr>
            <a:r>
              <a:rPr lang="ru-RU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Бизнес-модель</a:t>
            </a:r>
            <a:endParaRPr spc="-45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81325A-8A42-6B75-66A6-454292D9BB52}"/>
              </a:ext>
            </a:extLst>
          </p:cNvPr>
          <p:cNvSpPr txBox="1"/>
          <p:nvPr/>
        </p:nvSpPr>
        <p:spPr>
          <a:xfrm>
            <a:off x="1752600" y="2819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CA0E1DF-F932-A5C3-DC60-DB488957AB67}"/>
              </a:ext>
            </a:extLst>
          </p:cNvPr>
          <p:cNvSpPr txBox="1"/>
          <p:nvPr/>
        </p:nvSpPr>
        <p:spPr>
          <a:xfrm>
            <a:off x="0" y="1898426"/>
            <a:ext cx="4114800" cy="500136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Ценность</a:t>
            </a:r>
          </a:p>
          <a:p>
            <a:endParaRPr lang="ru-RU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ru-RU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 Единый каталог всех вузов Казахстана</a:t>
            </a:r>
          </a:p>
          <a:p>
            <a:r>
              <a:rPr lang="ru-RU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 Интерактивные 3D-туры по кампусам</a:t>
            </a:r>
          </a:p>
          <a:p>
            <a:r>
              <a:rPr lang="ru-RU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 Сравнение по цене, ЕНТ, программам и специальностям</a:t>
            </a:r>
          </a:p>
          <a:p>
            <a:r>
              <a:rPr lang="ru-RU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 Глубокие профили вузов с аналитикой и рекомендациями</a:t>
            </a:r>
          </a:p>
          <a:p>
            <a:endParaRPr lang="ru-RU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ru-RU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ru-RU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ru-RU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Проблемы рынка</a:t>
            </a:r>
          </a:p>
          <a:p>
            <a:endParaRPr lang="ru-RU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ru-RU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 Разрозненная и устаревшая информация</a:t>
            </a:r>
          </a:p>
          <a:p>
            <a:r>
              <a:rPr lang="ru-RU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 Нет качественного инструмента сравнения</a:t>
            </a:r>
          </a:p>
          <a:p>
            <a:r>
              <a:rPr lang="ru-RU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 Университеты слабо представлены в </a:t>
            </a:r>
            <a:r>
              <a:rPr lang="ru-RU" sz="11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</a:t>
            </a:r>
            <a:endParaRPr lang="ru-RU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ru-RU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 3D-туры почти нигде не используются</a:t>
            </a:r>
          </a:p>
          <a:p>
            <a:endParaRPr lang="ru-RU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ru-RU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ru-RU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ru-RU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Решение</a:t>
            </a:r>
          </a:p>
          <a:p>
            <a:endParaRPr lang="ru-RU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ru-RU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 Централизованная платформа с полными профилями</a:t>
            </a:r>
          </a:p>
          <a:p>
            <a:r>
              <a:rPr lang="ru-RU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 VR/3D-обзоры кампусов</a:t>
            </a:r>
          </a:p>
          <a:p>
            <a:r>
              <a:rPr lang="ru-RU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 Автоматический сбор данных</a:t>
            </a:r>
          </a:p>
          <a:p>
            <a:r>
              <a:rPr lang="ru-RU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 Умная система выбора вуза</a:t>
            </a:r>
          </a:p>
          <a:p>
            <a:endParaRPr lang="ru-RU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ru-RU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ru-RU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ru-RU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ru-RU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4CF65E88-0E95-3E72-648E-FB5C94342315}"/>
              </a:ext>
            </a:extLst>
          </p:cNvPr>
          <p:cNvSpPr txBox="1"/>
          <p:nvPr/>
        </p:nvSpPr>
        <p:spPr>
          <a:xfrm>
            <a:off x="8001319" y="1898426"/>
            <a:ext cx="4191000" cy="500136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</a:rPr>
              <a:t>Монетизация</a:t>
            </a:r>
          </a:p>
          <a:p>
            <a:endParaRPr lang="ru-RU" sz="1100" dirty="0">
              <a:solidFill>
                <a:schemeClr val="bg1"/>
              </a:solidFill>
            </a:endParaRPr>
          </a:p>
          <a:p>
            <a:r>
              <a:rPr lang="ru-RU" sz="1100" dirty="0">
                <a:solidFill>
                  <a:schemeClr val="bg1"/>
                </a:solidFill>
              </a:rPr>
              <a:t>* Продажа 3D-туров вузам (200k–1M ₸)</a:t>
            </a:r>
          </a:p>
          <a:p>
            <a:r>
              <a:rPr lang="ru-RU" sz="1100" dirty="0">
                <a:solidFill>
                  <a:schemeClr val="bg1"/>
                </a:solidFill>
              </a:rPr>
              <a:t>* Премиум-карточки вузов (50k–300k ₸/</a:t>
            </a:r>
            <a:r>
              <a:rPr lang="ru-RU" sz="1100" dirty="0" err="1">
                <a:solidFill>
                  <a:schemeClr val="bg1"/>
                </a:solidFill>
              </a:rPr>
              <a:t>мес</a:t>
            </a:r>
            <a:r>
              <a:rPr lang="ru-RU" sz="1100" dirty="0">
                <a:solidFill>
                  <a:schemeClr val="bg1"/>
                </a:solidFill>
              </a:rPr>
              <a:t>)</a:t>
            </a:r>
          </a:p>
          <a:p>
            <a:r>
              <a:rPr lang="ru-RU" sz="1100" dirty="0">
                <a:solidFill>
                  <a:schemeClr val="bg1"/>
                </a:solidFill>
              </a:rPr>
              <a:t>* Лид-генерация (1k–4k ₸ за заявку)</a:t>
            </a:r>
          </a:p>
          <a:p>
            <a:r>
              <a:rPr lang="ru-RU" sz="1100" dirty="0">
                <a:solidFill>
                  <a:schemeClr val="bg1"/>
                </a:solidFill>
              </a:rPr>
              <a:t>* Реклама образовательных услуг</a:t>
            </a:r>
          </a:p>
          <a:p>
            <a:r>
              <a:rPr lang="ru-RU" sz="1100" dirty="0">
                <a:solidFill>
                  <a:schemeClr val="bg1"/>
                </a:solidFill>
              </a:rPr>
              <a:t>* Платный расширенный анализ и сравнение</a:t>
            </a:r>
          </a:p>
          <a:p>
            <a:endParaRPr lang="ru-RU" sz="1100" dirty="0">
              <a:solidFill>
                <a:schemeClr val="bg1"/>
              </a:solidFill>
            </a:endParaRPr>
          </a:p>
          <a:p>
            <a:endParaRPr lang="ru-RU" sz="1100" dirty="0">
              <a:solidFill>
                <a:schemeClr val="bg1"/>
              </a:solidFill>
            </a:endParaRPr>
          </a:p>
          <a:p>
            <a:endParaRPr lang="ru-RU" sz="1100" dirty="0">
              <a:solidFill>
                <a:schemeClr val="bg1"/>
              </a:solidFill>
            </a:endParaRPr>
          </a:p>
          <a:p>
            <a:r>
              <a:rPr lang="ru-RU" sz="1100" dirty="0">
                <a:solidFill>
                  <a:schemeClr val="bg1"/>
                </a:solidFill>
              </a:rPr>
              <a:t>Рост и масштабирование</a:t>
            </a:r>
          </a:p>
          <a:p>
            <a:endParaRPr lang="ru-RU" sz="1100" dirty="0">
              <a:solidFill>
                <a:schemeClr val="bg1"/>
              </a:solidFill>
            </a:endParaRPr>
          </a:p>
          <a:p>
            <a:r>
              <a:rPr lang="ru-RU" sz="1100" dirty="0">
                <a:solidFill>
                  <a:schemeClr val="bg1"/>
                </a:solidFill>
              </a:rPr>
              <a:t>* Расширение по Казахстану</a:t>
            </a:r>
          </a:p>
          <a:p>
            <a:r>
              <a:rPr lang="ru-RU" sz="1100" dirty="0">
                <a:solidFill>
                  <a:schemeClr val="bg1"/>
                </a:solidFill>
              </a:rPr>
              <a:t>* Выход в Узбекистан/Кыргызстан</a:t>
            </a:r>
          </a:p>
          <a:p>
            <a:r>
              <a:rPr lang="ru-RU" sz="1100" dirty="0">
                <a:solidFill>
                  <a:schemeClr val="bg1"/>
                </a:solidFill>
              </a:rPr>
              <a:t>* Мобильное приложение</a:t>
            </a:r>
          </a:p>
          <a:p>
            <a:r>
              <a:rPr lang="ru-RU" sz="1100" dirty="0">
                <a:solidFill>
                  <a:schemeClr val="bg1"/>
                </a:solidFill>
              </a:rPr>
              <a:t>* AI-рекомендации программ</a:t>
            </a:r>
          </a:p>
          <a:p>
            <a:endParaRPr lang="ru-RU" sz="1100" dirty="0">
              <a:solidFill>
                <a:schemeClr val="bg1"/>
              </a:solidFill>
            </a:endParaRPr>
          </a:p>
          <a:p>
            <a:endParaRPr lang="ru-RU" sz="1100" dirty="0">
              <a:solidFill>
                <a:schemeClr val="bg1"/>
              </a:solidFill>
            </a:endParaRPr>
          </a:p>
          <a:p>
            <a:endParaRPr lang="ru-RU" sz="1100" dirty="0">
              <a:solidFill>
                <a:schemeClr val="bg1"/>
              </a:solidFill>
            </a:endParaRPr>
          </a:p>
          <a:p>
            <a:r>
              <a:rPr lang="ru-RU" sz="1100" dirty="0">
                <a:solidFill>
                  <a:schemeClr val="bg1"/>
                </a:solidFill>
              </a:rPr>
              <a:t>Потенциал</a:t>
            </a:r>
          </a:p>
          <a:p>
            <a:endParaRPr lang="ru-RU" sz="1100" dirty="0">
              <a:solidFill>
                <a:schemeClr val="bg1"/>
              </a:solidFill>
            </a:endParaRPr>
          </a:p>
          <a:p>
            <a:r>
              <a:rPr lang="ru-RU" sz="1100" dirty="0">
                <a:solidFill>
                  <a:schemeClr val="bg1"/>
                </a:solidFill>
              </a:rPr>
              <a:t> 150 000+ абитуриентов ежегодно</a:t>
            </a:r>
          </a:p>
          <a:p>
            <a:r>
              <a:rPr lang="ru-RU" sz="1100" dirty="0">
                <a:solidFill>
                  <a:schemeClr val="bg1"/>
                </a:solidFill>
              </a:rPr>
              <a:t> Уникальное предложение на рынке</a:t>
            </a:r>
          </a:p>
          <a:p>
            <a:r>
              <a:rPr lang="ru-RU" sz="1100" dirty="0">
                <a:solidFill>
                  <a:schemeClr val="bg1"/>
                </a:solidFill>
              </a:rPr>
              <a:t> Возможность стать крупнейшей </a:t>
            </a:r>
            <a:r>
              <a:rPr lang="ru-RU" sz="1100" dirty="0" err="1">
                <a:solidFill>
                  <a:schemeClr val="bg1"/>
                </a:solidFill>
              </a:rPr>
              <a:t>EdTech</a:t>
            </a:r>
            <a:r>
              <a:rPr lang="ru-RU" sz="1100" dirty="0">
                <a:solidFill>
                  <a:schemeClr val="bg1"/>
                </a:solidFill>
              </a:rPr>
              <a:t>-платформой региона</a:t>
            </a:r>
          </a:p>
          <a:p>
            <a:endParaRPr lang="ru-RU" sz="1100" dirty="0">
              <a:solidFill>
                <a:schemeClr val="bg1"/>
              </a:solidFill>
            </a:endParaRPr>
          </a:p>
          <a:p>
            <a:endParaRPr lang="ru-RU" sz="1100" dirty="0">
              <a:solidFill>
                <a:schemeClr val="bg1"/>
              </a:solidFill>
            </a:endParaRPr>
          </a:p>
          <a:p>
            <a:endParaRPr lang="ru-RU" sz="1100" dirty="0">
              <a:solidFill>
                <a:schemeClr val="bg1"/>
              </a:solidFill>
            </a:endParaRPr>
          </a:p>
          <a:p>
            <a:endParaRPr lang="ru-RU" sz="1100" dirty="0">
              <a:solidFill>
                <a:schemeClr val="bg1"/>
              </a:solidFill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1E261F90-28A5-AC28-DD21-D0A48E12F9B6}"/>
              </a:ext>
            </a:extLst>
          </p:cNvPr>
          <p:cNvSpPr txBox="1"/>
          <p:nvPr/>
        </p:nvSpPr>
        <p:spPr>
          <a:xfrm>
            <a:off x="4648200" y="2044620"/>
            <a:ext cx="2895600" cy="156966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  <a:reflection blurRad="6350" stA="50000" endA="300" endPos="55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</a:rPr>
              <a:t>Целевая аудитория</a:t>
            </a:r>
          </a:p>
          <a:p>
            <a:pPr algn="ctr"/>
            <a:endParaRPr lang="ru-RU" sz="1200" dirty="0">
              <a:solidFill>
                <a:schemeClr val="bg1"/>
              </a:solidFill>
            </a:endParaRPr>
          </a:p>
          <a:p>
            <a:pPr algn="ctr"/>
            <a:r>
              <a:rPr lang="ru-RU" sz="1200" dirty="0">
                <a:solidFill>
                  <a:schemeClr val="bg1"/>
                </a:solidFill>
              </a:rPr>
              <a:t>* Абитуриенты</a:t>
            </a:r>
          </a:p>
          <a:p>
            <a:pPr algn="ctr"/>
            <a:r>
              <a:rPr lang="ru-RU" sz="1200" dirty="0">
                <a:solidFill>
                  <a:schemeClr val="bg1"/>
                </a:solidFill>
              </a:rPr>
              <a:t>* Родители</a:t>
            </a:r>
          </a:p>
          <a:p>
            <a:pPr algn="ctr"/>
            <a:r>
              <a:rPr lang="ru-RU" sz="1200" dirty="0">
                <a:solidFill>
                  <a:schemeClr val="bg1"/>
                </a:solidFill>
              </a:rPr>
              <a:t>* Переводящиеся студенты</a:t>
            </a:r>
          </a:p>
          <a:p>
            <a:pPr algn="ctr"/>
            <a:r>
              <a:rPr lang="ru-RU" sz="1200" dirty="0">
                <a:solidFill>
                  <a:schemeClr val="bg1"/>
                </a:solidFill>
              </a:rPr>
              <a:t>* Иностранные абитуриенты</a:t>
            </a:r>
          </a:p>
          <a:p>
            <a:pPr algn="ctr"/>
            <a:r>
              <a:rPr lang="ru-RU" sz="1200" dirty="0">
                <a:solidFill>
                  <a:schemeClr val="bg1"/>
                </a:solidFill>
              </a:rPr>
              <a:t>* Университеты и образовательные организации</a:t>
            </a:r>
          </a:p>
        </p:txBody>
      </p:sp>
      <p:pic>
        <p:nvPicPr>
          <p:cNvPr id="98" name="Рисунок 97" descr="Земной шар: Северная и Южная Америка со сплошной заливкой">
            <a:extLst>
              <a:ext uri="{FF2B5EF4-FFF2-40B4-BE49-F238E27FC236}">
                <a16:creationId xmlns:a16="http://schemas.microsoft.com/office/drawing/2014/main" id="{ED8569A6-EE12-6FE1-A653-126150CE1B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9200" y="4495800"/>
            <a:ext cx="2133600" cy="2133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55500" dist="127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8858394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</TotalTime>
  <Words>750</Words>
  <Application>Microsoft Office PowerPoint</Application>
  <PresentationFormat>Широкоэкранный</PresentationFormat>
  <Paragraphs>108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Arial</vt:lpstr>
      <vt:lpstr>Calibri</vt:lpstr>
      <vt:lpstr>Times New Roman</vt:lpstr>
      <vt:lpstr>Office Theme</vt:lpstr>
      <vt:lpstr>UniNEXT</vt:lpstr>
      <vt:lpstr>Описание проекта</vt:lpstr>
      <vt:lpstr>Процесс Создания</vt:lpstr>
      <vt:lpstr>Функции Сайта</vt:lpstr>
      <vt:lpstr>Поле для добавления универов (Для администрации)</vt:lpstr>
      <vt:lpstr>Презентация PowerPoint</vt:lpstr>
      <vt:lpstr>Процесс интеграции ИИ:</vt:lpstr>
      <vt:lpstr>3D-Туры:</vt:lpstr>
      <vt:lpstr>Бизнес-модель</vt:lpstr>
      <vt:lpstr>Дополнительные функции</vt:lpstr>
      <vt:lpstr>Дополнительные функции</vt:lpstr>
      <vt:lpstr>Дополнительные функции</vt:lpstr>
      <vt:lpstr>Итоги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Daniil Yeremin</dc:creator>
  <cp:lastModifiedBy>Daniil Yeremin</cp:lastModifiedBy>
  <cp:revision>2</cp:revision>
  <dcterms:created xsi:type="dcterms:W3CDTF">2025-12-06T04:36:44Z</dcterms:created>
  <dcterms:modified xsi:type="dcterms:W3CDTF">2025-12-06T05:55:40Z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2025-12-05T00:00:00Z</vt:filetime>
  </property>
  <property fmtid="{D5CDD505-2E9C-101B-9397-08002B2CF9AE}" pid="3" name="LastSaved">
    <vt:filetime>2025-12-06T00:00:00Z</vt:filetime>
  </property>
</Properties>
</file>